
<file path=[Content_Types].xml><?xml version="1.0" encoding="utf-8"?>
<Types xmlns="http://schemas.openxmlformats.org/package/2006/content-types">
  <Default Extension="emf" ContentType="image/x-emf"/>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notesSlides/notesSlide25.xml" ContentType="application/vnd.openxmlformats-officedocument.presentationml.notesSlide+xml"/>
  <Override PartName="/ppt/tags/tag52.xml" ContentType="application/vnd.openxmlformats-officedocument.presentationml.tags+xml"/>
  <Override PartName="/ppt/notesSlides/notesSlide26.xml" ContentType="application/vnd.openxmlformats-officedocument.presentationml.notesSlide+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notesSlides/notesSlide29.xml" ContentType="application/vnd.openxmlformats-officedocument.presentationml.notesSlide+xml"/>
  <Override PartName="/ppt/tags/tag56.xml" ContentType="application/vnd.openxmlformats-officedocument.presentationml.tags+xml"/>
  <Override PartName="/ppt/notesSlides/notesSlide30.xml" ContentType="application/vnd.openxmlformats-officedocument.presentationml.notesSlide+xml"/>
  <Override PartName="/ppt/tags/tag57.xml" ContentType="application/vnd.openxmlformats-officedocument.presentationml.tags+xml"/>
  <Override PartName="/ppt/notesSlides/notesSlide31.xml" ContentType="application/vnd.openxmlformats-officedocument.presentationml.notesSlide+xml"/>
  <Override PartName="/ppt/tags/tag58.xml" ContentType="application/vnd.openxmlformats-officedocument.presentationml.tags+xml"/>
  <Override PartName="/ppt/notesSlides/notesSlide32.xml" ContentType="application/vnd.openxmlformats-officedocument.presentationml.notesSlide+xml"/>
  <Override PartName="/ppt/tags/tag59.xml" ContentType="application/vnd.openxmlformats-officedocument.presentationml.tags+xml"/>
  <Override PartName="/ppt/notesSlides/notesSlide33.xml" ContentType="application/vnd.openxmlformats-officedocument.presentationml.notesSlide+xml"/>
  <Override PartName="/ppt/tags/tag60.xml" ContentType="application/vnd.openxmlformats-officedocument.presentationml.tags+xml"/>
  <Override PartName="/ppt/notesSlides/notesSlide34.xml" ContentType="application/vnd.openxmlformats-officedocument.presentationml.notesSlide+xml"/>
  <Override PartName="/ppt/tags/tag61.xml" ContentType="application/vnd.openxmlformats-officedocument.presentationml.tags+xml"/>
  <Override PartName="/ppt/notesSlides/notesSlide35.xml" ContentType="application/vnd.openxmlformats-officedocument.presentationml.notesSlide+xml"/>
  <Override PartName="/ppt/tags/tag62.xml" ContentType="application/vnd.openxmlformats-officedocument.presentationml.tags+xml"/>
  <Override PartName="/ppt/notesSlides/notesSlide36.xml" ContentType="application/vnd.openxmlformats-officedocument.presentationml.notesSlide+xml"/>
  <Override PartName="/ppt/tags/tag63.xml" ContentType="application/vnd.openxmlformats-officedocument.presentationml.tags+xml"/>
  <Override PartName="/ppt/notesSlides/notesSlide37.xml" ContentType="application/vnd.openxmlformats-officedocument.presentationml.notesSlide+xml"/>
  <Override PartName="/ppt/tags/tag64.xml" ContentType="application/vnd.openxmlformats-officedocument.presentationml.tags+xml"/>
  <Override PartName="/ppt/notesSlides/notesSlide38.xml" ContentType="application/vnd.openxmlformats-officedocument.presentationml.notesSlide+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notesSlides/notesSlide41.xml" ContentType="application/vnd.openxmlformats-officedocument.presentationml.notesSlide+xml"/>
  <Override PartName="/ppt/tags/tag68.xml" ContentType="application/vnd.openxmlformats-officedocument.presentationml.tags+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notesSlides/notesSlide44.xml" ContentType="application/vnd.openxmlformats-officedocument.presentationml.notesSlide+xml"/>
  <Override PartName="/ppt/tags/tag71.xml" ContentType="application/vnd.openxmlformats-officedocument.presentationml.tags+xml"/>
  <Override PartName="/ppt/notesSlides/notesSlide45.xml" ContentType="application/vnd.openxmlformats-officedocument.presentationml.notesSlide+xml"/>
  <Override PartName="/ppt/tags/tag72.xml" ContentType="application/vnd.openxmlformats-officedocument.presentationml.tags+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tags/tag74.xml" ContentType="application/vnd.openxmlformats-officedocument.presentationml.tags+xml"/>
  <Override PartName="/ppt/notesSlides/notesSlide48.xml" ContentType="application/vnd.openxmlformats-officedocument.presentationml.notesSlide+xml"/>
  <Override PartName="/ppt/tags/tag75.xml" ContentType="application/vnd.openxmlformats-officedocument.presentationml.tags+xml"/>
  <Override PartName="/ppt/notesSlides/notesSlide49.xml" ContentType="application/vnd.openxmlformats-officedocument.presentationml.notesSlide+xml"/>
  <Override PartName="/ppt/tags/tag76.xml" ContentType="application/vnd.openxmlformats-officedocument.presentationml.tags+xml"/>
  <Override PartName="/ppt/notesSlides/notesSlide50.xml" ContentType="application/vnd.openxmlformats-officedocument.presentationml.notesSlide+xml"/>
  <Override PartName="/ppt/tags/tag77.xml" ContentType="application/vnd.openxmlformats-officedocument.presentationml.tags+xml"/>
  <Override PartName="/ppt/notesSlides/notesSlide51.xml" ContentType="application/vnd.openxmlformats-officedocument.presentationml.notesSlide+xml"/>
  <Override PartName="/ppt/tags/tag78.xml" ContentType="application/vnd.openxmlformats-officedocument.presentationml.tags+xml"/>
  <Override PartName="/ppt/notesSlides/notesSlide52.xml" ContentType="application/vnd.openxmlformats-officedocument.presentationml.notesSlide+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notesSlides/notesSlide54.xml" ContentType="application/vnd.openxmlformats-officedocument.presentationml.notesSlide+xml"/>
  <Override PartName="/ppt/tags/tag81.xml" ContentType="application/vnd.openxmlformats-officedocument.presentationml.tags+xml"/>
  <Override PartName="/ppt/notesSlides/notesSlide55.xml" ContentType="application/vnd.openxmlformats-officedocument.presentationml.notesSlide+xml"/>
  <Override PartName="/ppt/tags/tag82.xml" ContentType="application/vnd.openxmlformats-officedocument.presentationml.tags+xml"/>
  <Override PartName="/ppt/notesSlides/notesSlide56.xml" ContentType="application/vnd.openxmlformats-officedocument.presentationml.notesSlide+xml"/>
  <Override PartName="/ppt/tags/tag83.xml" ContentType="application/vnd.openxmlformats-officedocument.presentationml.tags+xml"/>
  <Override PartName="/ppt/notesSlides/notesSlide57.xml" ContentType="application/vnd.openxmlformats-officedocument.presentationml.notesSlide+xml"/>
  <Override PartName="/ppt/tags/tag84.xml" ContentType="application/vnd.openxmlformats-officedocument.presentationml.tags+xml"/>
  <Override PartName="/ppt/notesSlides/notesSlide58.xml" ContentType="application/vnd.openxmlformats-officedocument.presentationml.notesSlide+xml"/>
  <Override PartName="/ppt/tags/tag85.xml" ContentType="application/vnd.openxmlformats-officedocument.presentationml.tags+xml"/>
  <Override PartName="/ppt/notesSlides/notesSlide59.xml" ContentType="application/vnd.openxmlformats-officedocument.presentationml.notesSlide+xml"/>
  <Override PartName="/ppt/tags/tag86.xml" ContentType="application/vnd.openxmlformats-officedocument.presentationml.tags+xml"/>
  <Override PartName="/ppt/notesSlides/notesSlide60.xml" ContentType="application/vnd.openxmlformats-officedocument.presentationml.notesSlide+xml"/>
  <Override PartName="/ppt/tags/tag87.xml" ContentType="application/vnd.openxmlformats-officedocument.presentationml.tags+xml"/>
  <Override PartName="/ppt/notesSlides/notesSlide61.xml" ContentType="application/vnd.openxmlformats-officedocument.presentationml.notesSlide+xml"/>
  <Override PartName="/ppt/tags/tag88.xml" ContentType="application/vnd.openxmlformats-officedocument.presentationml.tags+xml"/>
  <Override PartName="/ppt/notesSlides/notesSlide62.xml" ContentType="application/vnd.openxmlformats-officedocument.presentationml.notesSlide+xml"/>
  <Override PartName="/ppt/tags/tag89.xml" ContentType="application/vnd.openxmlformats-officedocument.presentationml.tags+xml"/>
  <Override PartName="/ppt/notesSlides/notesSlide63.xml" ContentType="application/vnd.openxmlformats-officedocument.presentationml.notesSlide+xml"/>
  <Override PartName="/ppt/tags/tag90.xml" ContentType="application/vnd.openxmlformats-officedocument.presentationml.tags+xml"/>
  <Override PartName="/ppt/notesSlides/notesSlide64.xml" ContentType="application/vnd.openxmlformats-officedocument.presentationml.notesSlide+xml"/>
  <Override PartName="/ppt/tags/tag91.xml" ContentType="application/vnd.openxmlformats-officedocument.presentationml.tags+xml"/>
  <Override PartName="/ppt/notesSlides/notesSlide65.xml" ContentType="application/vnd.openxmlformats-officedocument.presentationml.notesSlide+xml"/>
  <Override PartName="/ppt/tags/tag92.xml" ContentType="application/vnd.openxmlformats-officedocument.presentationml.tags+xml"/>
  <Override PartName="/ppt/notesSlides/notesSlide66.xml" ContentType="application/vnd.openxmlformats-officedocument.presentationml.notesSlide+xml"/>
  <Override PartName="/ppt/tags/tag93.xml" ContentType="application/vnd.openxmlformats-officedocument.presentationml.tags+xml"/>
  <Override PartName="/ppt/notesSlides/notesSlide67.xml" ContentType="application/vnd.openxmlformats-officedocument.presentationml.notesSlide+xml"/>
  <Override PartName="/ppt/tags/tag94.xml" ContentType="application/vnd.openxmlformats-officedocument.presentationml.tags+xml"/>
  <Override PartName="/ppt/notesSlides/notesSlide68.xml" ContentType="application/vnd.openxmlformats-officedocument.presentationml.notesSlide+xml"/>
  <Override PartName="/ppt/tags/tag95.xml" ContentType="application/vnd.openxmlformats-officedocument.presentationml.tags+xml"/>
  <Override PartName="/ppt/notesSlides/notesSlide69.xml" ContentType="application/vnd.openxmlformats-officedocument.presentationml.notesSlide+xml"/>
  <Override PartName="/ppt/tags/tag96.xml" ContentType="application/vnd.openxmlformats-officedocument.presentationml.tags+xml"/>
  <Override PartName="/ppt/notesSlides/notesSlide70.xml" ContentType="application/vnd.openxmlformats-officedocument.presentationml.notesSlide+xml"/>
  <Override PartName="/ppt/tags/tag97.xml" ContentType="application/vnd.openxmlformats-officedocument.presentationml.tags+xml"/>
  <Override PartName="/ppt/notesSlides/notesSlide71.xml" ContentType="application/vnd.openxmlformats-officedocument.presentationml.notesSlide+xml"/>
  <Override PartName="/ppt/tags/tag98.xml" ContentType="application/vnd.openxmlformats-officedocument.presentationml.tags+xml"/>
  <Override PartName="/ppt/notesSlides/notesSlide72.xml" ContentType="application/vnd.openxmlformats-officedocument.presentationml.notesSlide+xml"/>
  <Override PartName="/ppt/tags/tag99.xml" ContentType="application/vnd.openxmlformats-officedocument.presentationml.tags+xml"/>
  <Override PartName="/ppt/notesSlides/notesSlide73.xml" ContentType="application/vnd.openxmlformats-officedocument.presentationml.notesSlide+xml"/>
  <Override PartName="/ppt/tags/tag100.xml" ContentType="application/vnd.openxmlformats-officedocument.presentationml.tags+xml"/>
  <Override PartName="/ppt/notesSlides/notesSlide74.xml" ContentType="application/vnd.openxmlformats-officedocument.presentationml.notesSlide+xml"/>
  <Override PartName="/ppt/tags/tag101.xml" ContentType="application/vnd.openxmlformats-officedocument.presentationml.tags+xml"/>
  <Override PartName="/ppt/notesSlides/notesSlide75.xml" ContentType="application/vnd.openxmlformats-officedocument.presentationml.notesSlide+xml"/>
  <Override PartName="/ppt/tags/tag102.xml" ContentType="application/vnd.openxmlformats-officedocument.presentationml.tags+xml"/>
  <Override PartName="/ppt/notesSlides/notesSlide76.xml" ContentType="application/vnd.openxmlformats-officedocument.presentationml.notesSlide+xml"/>
  <Override PartName="/ppt/tags/tag103.xml" ContentType="application/vnd.openxmlformats-officedocument.presentationml.tags+xml"/>
  <Override PartName="/ppt/notesSlides/notesSlide77.xml" ContentType="application/vnd.openxmlformats-officedocument.presentationml.notesSlide+xml"/>
  <Override PartName="/ppt/tags/tag104.xml" ContentType="application/vnd.openxmlformats-officedocument.presentationml.tags+xml"/>
  <Override PartName="/ppt/notesSlides/notesSlide78.xml" ContentType="application/vnd.openxmlformats-officedocument.presentationml.notesSlide+xml"/>
  <Override PartName="/ppt/tags/tag105.xml" ContentType="application/vnd.openxmlformats-officedocument.presentationml.tags+xml"/>
  <Override PartName="/ppt/notesSlides/notesSlide79.xml" ContentType="application/vnd.openxmlformats-officedocument.presentationml.notesSlide+xml"/>
  <Override PartName="/ppt/tags/tag106.xml" ContentType="application/vnd.openxmlformats-officedocument.presentationml.tags+xml"/>
  <Override PartName="/ppt/notesSlides/notesSlide80.xml" ContentType="application/vnd.openxmlformats-officedocument.presentationml.notesSlide+xml"/>
  <Override PartName="/ppt/tags/tag107.xml" ContentType="application/vnd.openxmlformats-officedocument.presentationml.tags+xml"/>
  <Override PartName="/ppt/notesSlides/notesSlide81.xml" ContentType="application/vnd.openxmlformats-officedocument.presentationml.notesSlide+xml"/>
  <Override PartName="/ppt/tags/tag108.xml" ContentType="application/vnd.openxmlformats-officedocument.presentationml.tags+xml"/>
  <Override PartName="/ppt/notesSlides/notesSlide82.xml" ContentType="application/vnd.openxmlformats-officedocument.presentationml.notesSlide+xml"/>
  <Override PartName="/ppt/tags/tag109.xml" ContentType="application/vnd.openxmlformats-officedocument.presentationml.tags+xml"/>
  <Override PartName="/ppt/notesSlides/notesSlide83.xml" ContentType="application/vnd.openxmlformats-officedocument.presentationml.notesSlide+xml"/>
  <Override PartName="/ppt/tags/tag110.xml" ContentType="application/vnd.openxmlformats-officedocument.presentationml.tags+xml"/>
  <Override PartName="/ppt/notesSlides/notesSlide84.xml" ContentType="application/vnd.openxmlformats-officedocument.presentationml.notesSlide+xml"/>
  <Override PartName="/ppt/tags/tag111.xml" ContentType="application/vnd.openxmlformats-officedocument.presentationml.tags+xml"/>
  <Override PartName="/ppt/notesSlides/notesSlide85.xml" ContentType="application/vnd.openxmlformats-officedocument.presentationml.notesSlide+xml"/>
  <Override PartName="/ppt/tags/tag112.xml" ContentType="application/vnd.openxmlformats-officedocument.presentationml.tags+xml"/>
  <Override PartName="/ppt/notesSlides/notesSlide86.xml" ContentType="application/vnd.openxmlformats-officedocument.presentationml.notesSlide+xml"/>
  <Override PartName="/ppt/tags/tag113.xml" ContentType="application/vnd.openxmlformats-officedocument.presentationml.tags+xml"/>
  <Override PartName="/ppt/notesSlides/notesSlide87.xml" ContentType="application/vnd.openxmlformats-officedocument.presentationml.notesSlide+xml"/>
  <Override PartName="/ppt/tags/tag114.xml" ContentType="application/vnd.openxmlformats-officedocument.presentationml.tags+xml"/>
  <Override PartName="/ppt/notesSlides/notesSlide88.xml" ContentType="application/vnd.openxmlformats-officedocument.presentationml.notesSlide+xml"/>
  <Override PartName="/ppt/tags/tag115.xml" ContentType="application/vnd.openxmlformats-officedocument.presentationml.tags+xml"/>
  <Override PartName="/ppt/notesSlides/notesSlide89.xml" ContentType="application/vnd.openxmlformats-officedocument.presentationml.notesSlide+xml"/>
  <Override PartName="/ppt/tags/tag116.xml" ContentType="application/vnd.openxmlformats-officedocument.presentationml.tags+xml"/>
  <Override PartName="/ppt/notesSlides/notesSlide90.xml" ContentType="application/vnd.openxmlformats-officedocument.presentationml.notesSlide+xml"/>
  <Override PartName="/ppt/tags/tag117.xml" ContentType="application/vnd.openxmlformats-officedocument.presentationml.tags+xml"/>
  <Override PartName="/ppt/notesSlides/notesSlide91.xml" ContentType="application/vnd.openxmlformats-officedocument.presentationml.notesSlide+xml"/>
  <Override PartName="/ppt/tags/tag118.xml" ContentType="application/vnd.openxmlformats-officedocument.presentationml.tags+xml"/>
  <Override PartName="/ppt/notesSlides/notesSlide92.xml" ContentType="application/vnd.openxmlformats-officedocument.presentationml.notesSlide+xml"/>
  <Override PartName="/ppt/tags/tag119.xml" ContentType="application/vnd.openxmlformats-officedocument.presentationml.tags+xml"/>
  <Override PartName="/ppt/notesSlides/notesSlide93.xml" ContentType="application/vnd.openxmlformats-officedocument.presentationml.notesSlide+xml"/>
  <Override PartName="/ppt/tags/tag120.xml" ContentType="application/vnd.openxmlformats-officedocument.presentationml.tags+xml"/>
  <Override PartName="/ppt/notesSlides/notesSlide94.xml" ContentType="application/vnd.openxmlformats-officedocument.presentationml.notesSlide+xml"/>
  <Override PartName="/ppt/tags/tag121.xml" ContentType="application/vnd.openxmlformats-officedocument.presentationml.tags+xml"/>
  <Override PartName="/ppt/notesSlides/notesSlide95.xml" ContentType="application/vnd.openxmlformats-officedocument.presentationml.notesSlide+xml"/>
  <Override PartName="/ppt/tags/tag122.xml" ContentType="application/vnd.openxmlformats-officedocument.presentationml.tags+xml"/>
  <Override PartName="/ppt/notesSlides/notesSlide96.xml" ContentType="application/vnd.openxmlformats-officedocument.presentationml.notesSlide+xml"/>
  <Override PartName="/ppt/tags/tag123.xml" ContentType="application/vnd.openxmlformats-officedocument.presentationml.tags+xml"/>
  <Override PartName="/ppt/notesSlides/notesSlide97.xml" ContentType="application/vnd.openxmlformats-officedocument.presentationml.notesSlide+xml"/>
  <Override PartName="/ppt/tags/tag124.xml" ContentType="application/vnd.openxmlformats-officedocument.presentationml.tags+xml"/>
  <Override PartName="/ppt/notesSlides/notesSlide98.xml" ContentType="application/vnd.openxmlformats-officedocument.presentationml.notesSlide+xml"/>
  <Override PartName="/ppt/tags/tag125.xml" ContentType="application/vnd.openxmlformats-officedocument.presentationml.tags+xml"/>
  <Override PartName="/ppt/notesSlides/notesSlide99.xml" ContentType="application/vnd.openxmlformats-officedocument.presentationml.notesSlide+xml"/>
  <Override PartName="/ppt/tags/tag126.xml" ContentType="application/vnd.openxmlformats-officedocument.presentationml.tags+xml"/>
  <Override PartName="/ppt/notesSlides/notesSlide100.xml" ContentType="application/vnd.openxmlformats-officedocument.presentationml.notesSlide+xml"/>
  <Override PartName="/ppt/tags/tag127.xml" ContentType="application/vnd.openxmlformats-officedocument.presentationml.tags+xml"/>
  <Override PartName="/ppt/notesSlides/notesSlide101.xml" ContentType="application/vnd.openxmlformats-officedocument.presentationml.notesSlide+xml"/>
  <Override PartName="/ppt/tags/tag128.xml" ContentType="application/vnd.openxmlformats-officedocument.presentationml.tags+xml"/>
  <Override PartName="/ppt/notesSlides/notesSlide102.xml" ContentType="application/vnd.openxmlformats-officedocument.presentationml.notesSlide+xml"/>
  <Override PartName="/ppt/tags/tag129.xml" ContentType="application/vnd.openxmlformats-officedocument.presentationml.tags+xml"/>
  <Override PartName="/ppt/notesSlides/notesSlide103.xml" ContentType="application/vnd.openxmlformats-officedocument.presentationml.notesSlide+xml"/>
  <Override PartName="/ppt/tags/tag130.xml" ContentType="application/vnd.openxmlformats-officedocument.presentationml.tags+xml"/>
  <Override PartName="/ppt/notesSlides/notesSlide104.xml" ContentType="application/vnd.openxmlformats-officedocument.presentationml.notesSlide+xml"/>
  <Override PartName="/ppt/tags/tag131.xml" ContentType="application/vnd.openxmlformats-officedocument.presentationml.tags+xml"/>
  <Override PartName="/ppt/notesSlides/notesSlide105.xml" ContentType="application/vnd.openxmlformats-officedocument.presentationml.notesSlide+xml"/>
  <Override PartName="/ppt/tags/tag132.xml" ContentType="application/vnd.openxmlformats-officedocument.presentationml.tags+xml"/>
  <Override PartName="/ppt/notesSlides/notesSlide106.xml" ContentType="application/vnd.openxmlformats-officedocument.presentationml.notesSlide+xml"/>
  <Override PartName="/ppt/tags/tag133.xml" ContentType="application/vnd.openxmlformats-officedocument.presentationml.tags+xml"/>
  <Override PartName="/ppt/notesSlides/notesSlide107.xml" ContentType="application/vnd.openxmlformats-officedocument.presentationml.notesSlide+xml"/>
  <Override PartName="/ppt/tags/tag134.xml" ContentType="application/vnd.openxmlformats-officedocument.presentationml.tags+xml"/>
  <Override PartName="/ppt/notesSlides/notesSlide108.xml" ContentType="application/vnd.openxmlformats-officedocument.presentationml.notesSlide+xml"/>
  <Override PartName="/ppt/tags/tag135.xml" ContentType="application/vnd.openxmlformats-officedocument.presentationml.tags+xml"/>
  <Override PartName="/ppt/notesSlides/notesSlide109.xml" ContentType="application/vnd.openxmlformats-officedocument.presentationml.notesSlide+xml"/>
  <Override PartName="/ppt/tags/tag136.xml" ContentType="application/vnd.openxmlformats-officedocument.presentationml.tags+xml"/>
  <Override PartName="/ppt/notesSlides/notesSlide110.xml" ContentType="application/vnd.openxmlformats-officedocument.presentationml.notesSlide+xml"/>
  <Override PartName="/ppt/tags/tag137.xml" ContentType="application/vnd.openxmlformats-officedocument.presentationml.tags+xml"/>
  <Override PartName="/ppt/notesSlides/notesSlide111.xml" ContentType="application/vnd.openxmlformats-officedocument.presentationml.notesSlide+xml"/>
  <Override PartName="/ppt/tags/tag138.xml" ContentType="application/vnd.openxmlformats-officedocument.presentationml.tags+xml"/>
  <Override PartName="/ppt/notesSlides/notesSlide112.xml" ContentType="application/vnd.openxmlformats-officedocument.presentationml.notesSlide+xml"/>
  <Override PartName="/ppt/tags/tag139.xml" ContentType="application/vnd.openxmlformats-officedocument.presentationml.tags+xml"/>
  <Override PartName="/ppt/notesSlides/notesSlide113.xml" ContentType="application/vnd.openxmlformats-officedocument.presentationml.notesSlide+xml"/>
  <Override PartName="/ppt/tags/tag140.xml" ContentType="application/vnd.openxmlformats-officedocument.presentationml.tags+xml"/>
  <Override PartName="/ppt/notesSlides/notesSlide114.xml" ContentType="application/vnd.openxmlformats-officedocument.presentationml.notesSlide+xml"/>
  <Override PartName="/ppt/tags/tag141.xml" ContentType="application/vnd.openxmlformats-officedocument.presentationml.tags+xml"/>
  <Override PartName="/ppt/notesSlides/notesSlide115.xml" ContentType="application/vnd.openxmlformats-officedocument.presentationml.notesSlide+xml"/>
  <Override PartName="/ppt/tags/tag142.xml" ContentType="application/vnd.openxmlformats-officedocument.presentationml.tags+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85" r:id="rId1"/>
  </p:sldMasterIdLst>
  <p:notesMasterIdLst>
    <p:notesMasterId r:id="rId118"/>
  </p:notesMasterIdLst>
  <p:handoutMasterIdLst>
    <p:handoutMasterId r:id="rId119"/>
  </p:handoutMasterIdLst>
  <p:sldIdLst>
    <p:sldId id="641" r:id="rId2"/>
    <p:sldId id="642" r:id="rId3"/>
    <p:sldId id="643" r:id="rId4"/>
    <p:sldId id="644" r:id="rId5"/>
    <p:sldId id="645" r:id="rId6"/>
    <p:sldId id="646" r:id="rId7"/>
    <p:sldId id="647" r:id="rId8"/>
    <p:sldId id="648" r:id="rId9"/>
    <p:sldId id="649" r:id="rId10"/>
    <p:sldId id="650" r:id="rId11"/>
    <p:sldId id="651" r:id="rId12"/>
    <p:sldId id="652" r:id="rId13"/>
    <p:sldId id="653" r:id="rId14"/>
    <p:sldId id="654" r:id="rId15"/>
    <p:sldId id="655" r:id="rId16"/>
    <p:sldId id="656" r:id="rId17"/>
    <p:sldId id="657" r:id="rId18"/>
    <p:sldId id="658" r:id="rId19"/>
    <p:sldId id="659" r:id="rId20"/>
    <p:sldId id="660" r:id="rId21"/>
    <p:sldId id="661" r:id="rId22"/>
    <p:sldId id="662" r:id="rId23"/>
    <p:sldId id="663" r:id="rId24"/>
    <p:sldId id="664" r:id="rId25"/>
    <p:sldId id="665" r:id="rId26"/>
    <p:sldId id="666" r:id="rId27"/>
    <p:sldId id="667" r:id="rId28"/>
    <p:sldId id="668" r:id="rId29"/>
    <p:sldId id="669" r:id="rId30"/>
    <p:sldId id="670" r:id="rId31"/>
    <p:sldId id="671" r:id="rId32"/>
    <p:sldId id="672" r:id="rId33"/>
    <p:sldId id="673" r:id="rId34"/>
    <p:sldId id="674" r:id="rId35"/>
    <p:sldId id="675" r:id="rId36"/>
    <p:sldId id="676" r:id="rId37"/>
    <p:sldId id="677" r:id="rId38"/>
    <p:sldId id="678" r:id="rId39"/>
    <p:sldId id="679" r:id="rId40"/>
    <p:sldId id="680" r:id="rId41"/>
    <p:sldId id="681" r:id="rId42"/>
    <p:sldId id="682" r:id="rId43"/>
    <p:sldId id="683" r:id="rId44"/>
    <p:sldId id="684" r:id="rId45"/>
    <p:sldId id="685" r:id="rId46"/>
    <p:sldId id="686" r:id="rId47"/>
    <p:sldId id="687" r:id="rId48"/>
    <p:sldId id="688" r:id="rId49"/>
    <p:sldId id="689" r:id="rId50"/>
    <p:sldId id="690" r:id="rId51"/>
    <p:sldId id="691" r:id="rId52"/>
    <p:sldId id="692" r:id="rId53"/>
    <p:sldId id="693" r:id="rId54"/>
    <p:sldId id="694" r:id="rId55"/>
    <p:sldId id="695" r:id="rId56"/>
    <p:sldId id="696" r:id="rId57"/>
    <p:sldId id="697" r:id="rId58"/>
    <p:sldId id="698" r:id="rId59"/>
    <p:sldId id="699" r:id="rId60"/>
    <p:sldId id="700" r:id="rId61"/>
    <p:sldId id="701" r:id="rId62"/>
    <p:sldId id="702" r:id="rId63"/>
    <p:sldId id="703" r:id="rId64"/>
    <p:sldId id="704" r:id="rId65"/>
    <p:sldId id="705" r:id="rId66"/>
    <p:sldId id="706" r:id="rId67"/>
    <p:sldId id="707" r:id="rId68"/>
    <p:sldId id="708" r:id="rId69"/>
    <p:sldId id="709" r:id="rId70"/>
    <p:sldId id="710" r:id="rId71"/>
    <p:sldId id="711" r:id="rId72"/>
    <p:sldId id="712" r:id="rId73"/>
    <p:sldId id="713" r:id="rId74"/>
    <p:sldId id="714" r:id="rId75"/>
    <p:sldId id="715" r:id="rId76"/>
    <p:sldId id="716" r:id="rId77"/>
    <p:sldId id="717" r:id="rId78"/>
    <p:sldId id="718" r:id="rId79"/>
    <p:sldId id="719" r:id="rId80"/>
    <p:sldId id="720" r:id="rId81"/>
    <p:sldId id="721" r:id="rId82"/>
    <p:sldId id="722" r:id="rId83"/>
    <p:sldId id="723" r:id="rId84"/>
    <p:sldId id="724" r:id="rId85"/>
    <p:sldId id="725" r:id="rId86"/>
    <p:sldId id="726" r:id="rId87"/>
    <p:sldId id="727" r:id="rId88"/>
    <p:sldId id="728" r:id="rId89"/>
    <p:sldId id="729" r:id="rId90"/>
    <p:sldId id="730" r:id="rId91"/>
    <p:sldId id="731" r:id="rId92"/>
    <p:sldId id="732" r:id="rId93"/>
    <p:sldId id="733" r:id="rId94"/>
    <p:sldId id="734" r:id="rId95"/>
    <p:sldId id="735" r:id="rId96"/>
    <p:sldId id="736" r:id="rId97"/>
    <p:sldId id="737" r:id="rId98"/>
    <p:sldId id="738" r:id="rId99"/>
    <p:sldId id="739" r:id="rId100"/>
    <p:sldId id="740" r:id="rId101"/>
    <p:sldId id="741" r:id="rId102"/>
    <p:sldId id="742" r:id="rId103"/>
    <p:sldId id="743" r:id="rId104"/>
    <p:sldId id="744" r:id="rId105"/>
    <p:sldId id="745" r:id="rId106"/>
    <p:sldId id="746" r:id="rId107"/>
    <p:sldId id="747" r:id="rId108"/>
    <p:sldId id="748" r:id="rId109"/>
    <p:sldId id="749" r:id="rId110"/>
    <p:sldId id="750" r:id="rId111"/>
    <p:sldId id="751" r:id="rId112"/>
    <p:sldId id="752" r:id="rId113"/>
    <p:sldId id="753" r:id="rId114"/>
    <p:sldId id="754" r:id="rId115"/>
    <p:sldId id="755" r:id="rId116"/>
    <p:sldId id="756" r:id="rId117"/>
  </p:sldIdLst>
  <p:sldSz cx="12192000" cy="6858000"/>
  <p:notesSz cx="7315200" cy="9601200"/>
  <p:embeddedFontLst>
    <p:embeddedFont>
      <p:font typeface="Calibri" panose="020F0502020204030204" pitchFamily="34" charset="0"/>
      <p:regular r:id="rId120"/>
      <p:bold r:id="rId121"/>
      <p:italic r:id="rId122"/>
      <p:boldItalic r:id="rId123"/>
    </p:embeddedFont>
  </p:embeddedFontLst>
  <p:custDataLst>
    <p:tags r:id="rId1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86047" autoAdjust="0"/>
  </p:normalViewPr>
  <p:slideViewPr>
    <p:cSldViewPr snapToGrid="0">
      <p:cViewPr varScale="1">
        <p:scale>
          <a:sx n="129" d="100"/>
          <a:sy n="129" d="100"/>
        </p:scale>
        <p:origin x="162"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4.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gs" Target="tags/tag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fntdata"/><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6.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4/16/2020</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4/16/2020</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docs.vmware.com/en/vSphere-Replication/index.htm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docs.vmware.com/en/vSphere-Replication/8.3/com.vmware.vsphere.replication-admin.doc/GUID-35C0A355-C57B-430B-876E-9D2E6BE4DDBA.html"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kb.vmware.com/s/article/1021175"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vmware.com/en/VMware-vSphere/7.0/com.vmware.vsphere.vm_admin.doc/GUID-55238059-912E-411F-A0E9-A7A536972A91.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kb.vmware.com/kb/1318"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kb.vmware.com/kb/1006427"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vmware.bravais.com/s/FbzaDb6owpSMKyKc940F"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vmware.com/en/VMware-vSphere/7.0/com.vmware.vsphere.vcenterhost.doc/GUID-3B5AF2B1-C534-4426-B97A-D14019A8010F.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kb.vmware.com/kb/2106952"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ww.vmware.com/resources/compatibilit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kb.vmware.com/kb/1003212"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vmware.bravais.com/s/FnHZwq043PJ8dV3ZRV7p"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vmware.bravais.com/s/WhbcXR4sSwk2Vl7MeaXD"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vmware.bravais.com/s/l0JYYQzMTv7pvxBqNcQp"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vmware.bravais.com/s/NiQxPT3iycemQ8WYXKom"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vmware.bravais.com/s/L3ilQHlrywEhIgr5p7RP"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kb.vmware.com/kb/1025279"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0" name="Slide preview"/>
          <p:cNvSpPr>
            <a:spLocks noGrp="1" noRot="1" noChangeAspect="1"/>
          </p:cNvSpPr>
          <p:nvPr>
            <p:ph type="sldImg"/>
          </p:nvPr>
        </p:nvSpPr>
        <p:spPr/>
      </p:sp>
      <p:sp>
        <p:nvSpPr>
          <p:cNvPr id="11211" name="Notes"/>
          <p:cNvSpPr>
            <a:spLocks noGrp="1"/>
          </p:cNvSpPr>
          <p:nvPr>
            <p:ph type="body" idx="1"/>
          </p:nvPr>
        </p:nvSpPr>
        <p:spPr/>
        <p:txBody>
          <a:bodyPr wrap="square" rtlCol="0"/>
          <a:lstStyle/>
          <a:p>
            <a:pPr marL="0" indent="0">
              <a:buNone/>
            </a:pPr>
            <a:endParaRPr/>
          </a:p>
        </p:txBody>
      </p:sp>
      <p:sp>
        <p:nvSpPr>
          <p:cNvPr id="11212"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2" name="Slide preview"/>
          <p:cNvSpPr>
            <a:spLocks noGrp="1" noRot="1" noChangeAspect="1"/>
          </p:cNvSpPr>
          <p:nvPr>
            <p:ph type="sldImg"/>
          </p:nvPr>
        </p:nvSpPr>
        <p:spPr/>
      </p:sp>
      <p:sp>
        <p:nvSpPr>
          <p:cNvPr id="11243" name="Notes"/>
          <p:cNvSpPr>
            <a:spLocks noGrp="1"/>
          </p:cNvSpPr>
          <p:nvPr>
            <p:ph type="body" idx="1"/>
          </p:nvPr>
        </p:nvSpPr>
        <p:spPr/>
        <p:txBody>
          <a:bodyPr wrap="square" rtlCol="0"/>
          <a:lstStyle/>
          <a:p>
            <a:pPr marL="0" indent="0">
              <a:buNone/>
            </a:pPr>
            <a:endParaRPr/>
          </a:p>
        </p:txBody>
      </p:sp>
      <p:sp>
        <p:nvSpPr>
          <p:cNvPr id="11244"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7" name="Slide preview"/>
          <p:cNvSpPr>
            <a:spLocks noGrp="1" noRot="1" noChangeAspect="1"/>
          </p:cNvSpPr>
          <p:nvPr>
            <p:ph type="sldImg"/>
          </p:nvPr>
        </p:nvSpPr>
        <p:spPr/>
      </p:sp>
      <p:sp>
        <p:nvSpPr>
          <p:cNvPr id="11578" name="Notes"/>
          <p:cNvSpPr>
            <a:spLocks noGrp="1"/>
          </p:cNvSpPr>
          <p:nvPr>
            <p:ph type="body" idx="1"/>
          </p:nvPr>
        </p:nvSpPr>
        <p:spPr/>
        <p:txBody>
          <a:bodyPr wrap="square" rtlCol="0"/>
          <a:lstStyle/>
          <a:p>
            <a:pPr marL="0" indent="0">
              <a:buNone/>
            </a:pPr>
            <a:endParaRPr/>
          </a:p>
        </p:txBody>
      </p:sp>
      <p:sp>
        <p:nvSpPr>
          <p:cNvPr id="11579" name="Slide number"/>
          <p:cNvSpPr>
            <a:spLocks noGrp="1"/>
          </p:cNvSpPr>
          <p:nvPr>
            <p:ph type="sldNum" sz="quarter" idx="10"/>
          </p:nvPr>
        </p:nvSpPr>
        <p:spPr/>
        <p:txBody>
          <a:bodyPr/>
          <a:lstStyle/>
          <a:p>
            <a:fld id="{C18812F0-6685-476B-B832-AFB48F091983}" type="slidenum">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0" name="Slide preview"/>
          <p:cNvSpPr>
            <a:spLocks noGrp="1" noRot="1" noChangeAspect="1"/>
          </p:cNvSpPr>
          <p:nvPr>
            <p:ph type="sldImg"/>
          </p:nvPr>
        </p:nvSpPr>
        <p:spPr/>
      </p:sp>
      <p:sp>
        <p:nvSpPr>
          <p:cNvPr id="11581" name="Notes"/>
          <p:cNvSpPr>
            <a:spLocks noGrp="1"/>
          </p:cNvSpPr>
          <p:nvPr>
            <p:ph type="body" idx="1"/>
          </p:nvPr>
        </p:nvSpPr>
        <p:spPr/>
        <p:txBody>
          <a:bodyPr wrap="square" rtlCol="0"/>
          <a:lstStyle/>
          <a:p>
            <a:pPr marL="0" indent="0">
              <a:buNone/>
            </a:pPr>
            <a:endParaRPr/>
          </a:p>
        </p:txBody>
      </p:sp>
      <p:sp>
        <p:nvSpPr>
          <p:cNvPr id="11582" name="Slide number"/>
          <p:cNvSpPr>
            <a:spLocks noGrp="1"/>
          </p:cNvSpPr>
          <p:nvPr>
            <p:ph type="sldNum" sz="quarter" idx="10"/>
          </p:nvPr>
        </p:nvSpPr>
        <p:spPr/>
        <p:txBody>
          <a:bodyPr/>
          <a:lstStyle/>
          <a:p>
            <a:fld id="{C18812F0-6685-476B-B832-AFB48F091983}" type="slidenum">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4" name="Slide preview"/>
          <p:cNvSpPr>
            <a:spLocks noGrp="1" noRot="1" noChangeAspect="1"/>
          </p:cNvSpPr>
          <p:nvPr>
            <p:ph type="sldImg"/>
          </p:nvPr>
        </p:nvSpPr>
        <p:spPr/>
      </p:sp>
      <p:sp>
        <p:nvSpPr>
          <p:cNvPr id="11585"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vSphere Replication is an alternative to array-based replication. vSphere Replication protects VMs from partial or complete site failures by replicating the VMs between the following sites:</a:t>
            </a:r>
          </a:p>
          <a:p>
            <a:pPr>
              <a:buFont typeface="Arial" pitchFamily="34" charset="0"/>
              <a:buChar char="•"/>
            </a:pPr>
            <a:r>
              <a:t>From a source site to a target site</a:t>
            </a:r>
          </a:p>
          <a:p>
            <a:pPr>
              <a:buFont typeface="Arial" pitchFamily="34" charset="0"/>
              <a:buChar char="•"/>
            </a:pPr>
            <a:r>
              <a:t>Within a single site from one cluster to another</a:t>
            </a:r>
          </a:p>
          <a:p>
            <a:pPr>
              <a:buFont typeface="Arial" pitchFamily="34" charset="0"/>
              <a:buChar char="•"/>
            </a:pPr>
            <a:r>
              <a:t>From multiple source sites to a shared remote target site</a:t>
            </a:r>
          </a:p>
          <a:p>
            <a:pPr marL="0" lvl="0" indent="0">
              <a:spcBef>
                <a:spcPts val="0"/>
              </a:spcBef>
              <a:spcAft>
                <a:spcPts val="0"/>
              </a:spcAft>
              <a:buNone/>
            </a:pPr>
            <a:r>
              <a:rPr lang="en-US" sz="2000" dirty="0">
                <a:solidFill>
                  <a:schemeClr val="tx2"/>
                </a:solidFill>
                <a:cs typeface="Calibri" pitchFamily="34" charset="0"/>
              </a:rPr>
              <a:t>vSphere Replication provides several benefits as compared to array-based replication:</a:t>
            </a:r>
          </a:p>
          <a:p>
            <a:pPr>
              <a:buFont typeface="Arial" pitchFamily="34" charset="0"/>
              <a:buChar char="•"/>
            </a:pPr>
            <a:r>
              <a:t>Data protection at lower cost per VM</a:t>
            </a:r>
          </a:p>
          <a:p>
            <a:pPr>
              <a:buFont typeface="Arial" pitchFamily="34" charset="0"/>
              <a:buChar char="•"/>
            </a:pPr>
            <a:r>
              <a:t>A replication solution that supports flexibility in storage vendor selection at the source and target sites</a:t>
            </a:r>
          </a:p>
          <a:p>
            <a:pPr>
              <a:buFont typeface="Arial" pitchFamily="34" charset="0"/>
              <a:buChar char="•"/>
            </a:pPr>
            <a:r>
              <a:t>Overall lower cost per replication</a:t>
            </a:r>
          </a:p>
        </p:txBody>
      </p:sp>
      <p:sp>
        <p:nvSpPr>
          <p:cNvPr id="11586" name="Slide number"/>
          <p:cNvSpPr>
            <a:spLocks noGrp="1"/>
          </p:cNvSpPr>
          <p:nvPr>
            <p:ph type="sldNum" sz="quarter" idx="10"/>
          </p:nvPr>
        </p:nvSpPr>
        <p:spPr/>
        <p:txBody>
          <a:bodyPr/>
          <a:lstStyle/>
          <a:p>
            <a:fld id="{C18812F0-6685-476B-B832-AFB48F091983}" type="slidenum">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8" name="Slide preview"/>
          <p:cNvSpPr>
            <a:spLocks noGrp="1" noRot="1" noChangeAspect="1"/>
          </p:cNvSpPr>
          <p:nvPr>
            <p:ph type="sldImg"/>
          </p:nvPr>
        </p:nvSpPr>
        <p:spPr/>
      </p:sp>
      <p:sp>
        <p:nvSpPr>
          <p:cNvPr id="11589"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vSphere Replication appliance includes the following components:</a:t>
            </a:r>
          </a:p>
          <a:p>
            <a:pPr>
              <a:buFont typeface="Arial" pitchFamily="34" charset="0"/>
              <a:buChar char="•"/>
            </a:pPr>
            <a:r>
              <a:t>A vSphere Replication server that provides the core of the vSphere Replication infrastructure</a:t>
            </a:r>
          </a:p>
          <a:p>
            <a:pPr>
              <a:buFont typeface="Arial" pitchFamily="34" charset="0"/>
              <a:buChar char="•"/>
            </a:pPr>
            <a:r>
              <a:t>An embedded database that stores replication configuration and management information</a:t>
            </a:r>
          </a:p>
          <a:p>
            <a:pPr>
              <a:buFont typeface="Arial" pitchFamily="34" charset="0"/>
              <a:buChar char="•"/>
            </a:pPr>
            <a:r>
              <a:t>A vSphere Replication management server that performs the following functions:</a:t>
            </a:r>
          </a:p>
          <a:p>
            <a:pPr lvl="1">
              <a:buFont typeface="Calibri" pitchFamily="34" charset="0"/>
              <a:buChar char="—"/>
            </a:pPr>
            <a:r>
              <a:t>Configures the vSphere Replication server</a:t>
            </a:r>
          </a:p>
          <a:p>
            <a:pPr lvl="1">
              <a:buFont typeface="Calibri" pitchFamily="34" charset="0"/>
              <a:buChar char="—"/>
            </a:pPr>
            <a:r>
              <a:t>Enables, manages, and monitors replications</a:t>
            </a:r>
          </a:p>
          <a:p>
            <a:pPr lvl="1">
              <a:buFont typeface="Calibri" pitchFamily="34" charset="0"/>
              <a:buChar char="—"/>
            </a:pPr>
            <a:r>
              <a:t>Authenticates users and checks their permissions to perform vSphere Replication operations</a:t>
            </a:r>
          </a:p>
          <a:p>
            <a:pPr>
              <a:buFont typeface="Arial" pitchFamily="34" charset="0"/>
              <a:buChar char="•"/>
            </a:pPr>
            <a:r>
              <a:t>A plug-in to the vSphere Client that provides a user interface for vSphere Replication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use vSphere Replication immediately after you deploy the appliance. The vSphere Replication appliance provides the virtual appliance management interface (VAMI) that is used to reconfigure the appliance after deployment. For example, you can use the VAMI to change the appliance security settings, change the network settings, or configure an external database. You can deploy additional vSphere Replication servers by using a separate OVF package.</a:t>
            </a:r>
          </a:p>
        </p:txBody>
      </p:sp>
      <p:sp>
        <p:nvSpPr>
          <p:cNvPr id="11590" name="Slide number"/>
          <p:cNvSpPr>
            <a:spLocks noGrp="1"/>
          </p:cNvSpPr>
          <p:nvPr>
            <p:ph type="sldNum" sz="quarter" idx="10"/>
          </p:nvPr>
        </p:nvSpPr>
        <p:spPr/>
        <p:txBody>
          <a:bodyPr/>
          <a:lstStyle/>
          <a:p>
            <a:fld id="{C18812F0-6685-476B-B832-AFB48F091983}" type="slidenum">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2" name="Slide preview"/>
          <p:cNvSpPr>
            <a:spLocks noGrp="1" noRot="1" noChangeAspect="1"/>
          </p:cNvSpPr>
          <p:nvPr>
            <p:ph type="sldImg"/>
          </p:nvPr>
        </p:nvSpPr>
        <p:spPr/>
      </p:sp>
      <p:sp>
        <p:nvSpPr>
          <p:cNvPr id="1159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replicate a VM between two sites. vSphere Replication is installed on both source and target sites. Only one vSphere Replication appliance is deployed on each vCenter Server. The vSphere Replication (VR) appliance contains an embedded vSphere Replication server that manages the replication process. To meet the load-balancing needs of your environment, you might need to deploy additional vSphere Replication servers at each site.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configure a VM for replication, the vSphere Replication agent sends changed blocks in the VM disks from the source site to the target site. The changed blocks are applied to the copy of the VM. This process occurs independently of the storage layer. vSphere Replication performs an initial full synchronization of the source VM and its replica copy. You can use replication seeds to reduce the network traffic that is generated by data transfer during the initial full synchronization.</a:t>
            </a:r>
          </a:p>
        </p:txBody>
      </p:sp>
      <p:sp>
        <p:nvSpPr>
          <p:cNvPr id="11594" name="Slide number"/>
          <p:cNvSpPr>
            <a:spLocks noGrp="1"/>
          </p:cNvSpPr>
          <p:nvPr>
            <p:ph type="sldNum" sz="quarter" idx="10"/>
          </p:nvPr>
        </p:nvSpPr>
        <p:spPr/>
        <p:txBody>
          <a:bodyPr/>
          <a:lstStyle/>
          <a:p>
            <a:fld id="{C18812F0-6685-476B-B832-AFB48F091983}" type="slidenum">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6" name="Slide preview"/>
          <p:cNvSpPr>
            <a:spLocks noGrp="1" noRot="1" noChangeAspect="1"/>
          </p:cNvSpPr>
          <p:nvPr>
            <p:ph type="sldImg"/>
          </p:nvPr>
        </p:nvSpPr>
        <p:spPr/>
      </p:sp>
      <p:sp>
        <p:nvSpPr>
          <p:cNvPr id="1159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deploy vSphere Replication with either an IPv4 or IPv6 address. Mixing IP addresses, for example having a single appliance with an IPv4 and an IPv6 address, is not supported.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you deploy the vSphere Replication appliance, you use the VAMI to register the endpoint and the certificate of the vSphere Replication management server with the vCenter Lookup Service. You also use the VAMI to register the vSphere Replication solution user with the vCenter Single Sign-On administration server.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details on deploying the vSphere Replication appliance, see </a:t>
            </a:r>
            <a:r>
              <a:rPr lang="en-US" sz="2000" i="1" dirty="0">
                <a:solidFill>
                  <a:srgbClr val="000000"/>
                </a:solidFill>
                <a:latin typeface="Times New Roman" panose="02020603050405020304" pitchFamily="18" charset="0"/>
                <a:cs typeface="Courier New" pitchFamily="49" charset="0"/>
              </a:rPr>
              <a:t>VMware vSphere Replication Documentation</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https://docs.vmware.com/en/vSphere-Replication/index.html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598" name="Slide number"/>
          <p:cNvSpPr>
            <a:spLocks noGrp="1"/>
          </p:cNvSpPr>
          <p:nvPr>
            <p:ph type="sldNum" sz="quarter" idx="10"/>
          </p:nvPr>
        </p:nvSpPr>
        <p:spPr/>
        <p:txBody>
          <a:bodyPr/>
          <a:lstStyle/>
          <a:p>
            <a:fld id="{C18812F0-6685-476B-B832-AFB48F091983}" type="slidenum">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0" name="Slide preview"/>
          <p:cNvSpPr>
            <a:spLocks noGrp="1" noRot="1" noChangeAspect="1"/>
          </p:cNvSpPr>
          <p:nvPr>
            <p:ph type="sldImg"/>
          </p:nvPr>
        </p:nvSpPr>
        <p:spPr/>
      </p:sp>
      <p:sp>
        <p:nvSpPr>
          <p:cNvPr id="1160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Replication can protect individual VMs and their virtual disks by replicating them to another location.</a:t>
            </a:r>
          </a:p>
        </p:txBody>
      </p:sp>
      <p:sp>
        <p:nvSpPr>
          <p:cNvPr id="11602" name="Slide number"/>
          <p:cNvSpPr>
            <a:spLocks noGrp="1"/>
          </p:cNvSpPr>
          <p:nvPr>
            <p:ph type="sldNum" sz="quarter" idx="10"/>
          </p:nvPr>
        </p:nvSpPr>
        <p:spPr/>
        <p:txBody>
          <a:bodyPr/>
          <a:lstStyle/>
          <a:p>
            <a:fld id="{C18812F0-6685-476B-B832-AFB48F091983}" type="slidenum">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4" name="Slide preview"/>
          <p:cNvSpPr>
            <a:spLocks noGrp="1" noRot="1" noChangeAspect="1"/>
          </p:cNvSpPr>
          <p:nvPr>
            <p:ph type="sldImg"/>
          </p:nvPr>
        </p:nvSpPr>
        <p:spPr/>
      </p:sp>
      <p:sp>
        <p:nvSpPr>
          <p:cNvPr id="1160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value that you set for the recovery point objective (RPO) affects replication scheduling.</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configure replication, you set an RPO to determine the time between replications. For example, an RPO of 1 hour aims to ensure that a VM loses no more than 1 hour of data during the recovery. For smaller RPOs, less data is lost in a recovery, but more network bandwidth is consumed to keep the replica up to date.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a discussion about how the RPO affects replication scheduling, see </a:t>
            </a:r>
            <a:r>
              <a:rPr lang="en-US" sz="2000" i="1" dirty="0">
                <a:solidFill>
                  <a:srgbClr val="000000"/>
                </a:solidFill>
                <a:latin typeface="Times New Roman" panose="02020603050405020304" pitchFamily="18" charset="0"/>
                <a:cs typeface="Courier New" pitchFamily="49" charset="0"/>
              </a:rPr>
              <a:t>vSphere Replication Administration</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https://docs.vmware.com/en/vSphere-Replication/8.3/com.vmware.vsphere.replication-admin.doc/GUID-35C0A355-C57B-430B-876E-9D2E6BE4DDBA.html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606" name="Slide number"/>
          <p:cNvSpPr>
            <a:spLocks noGrp="1"/>
          </p:cNvSpPr>
          <p:nvPr>
            <p:ph type="sldNum" sz="quarter" idx="10"/>
          </p:nvPr>
        </p:nvSpPr>
        <p:spPr/>
        <p:txBody>
          <a:bodyPr/>
          <a:lstStyle/>
          <a:p>
            <a:fld id="{C18812F0-6685-476B-B832-AFB48F091983}" type="slidenum">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8" name="Slide preview"/>
          <p:cNvSpPr>
            <a:spLocks noGrp="1" noRot="1" noChangeAspect="1"/>
          </p:cNvSpPr>
          <p:nvPr>
            <p:ph type="sldImg"/>
          </p:nvPr>
        </p:nvSpPr>
        <p:spPr/>
      </p:sp>
      <p:sp>
        <p:nvSpPr>
          <p:cNvPr id="1160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perform the recovery, you use the Recover virtual machine wizard in the vSphere Client at the target site.</a:t>
            </a:r>
          </a:p>
          <a:p>
            <a:pPr marL="0" lvl="0" indent="0">
              <a:spcBef>
                <a:spcPts val="0"/>
              </a:spcBef>
              <a:spcAft>
                <a:spcPts val="0"/>
              </a:spcAft>
              <a:buNone/>
            </a:pPr>
            <a:r>
              <a:rPr lang="en-US" sz="2000" dirty="0">
                <a:solidFill>
                  <a:schemeClr val="tx2"/>
                </a:solidFill>
                <a:cs typeface="Calibri" pitchFamily="34" charset="0"/>
              </a:rPr>
              <a:t>You are asked to select either to recover the VM with all the latest data or to recover the VM with the most recent data available on the target site:</a:t>
            </a:r>
          </a:p>
          <a:p>
            <a:pPr>
              <a:buFont typeface="Arial" pitchFamily="34" charset="0"/>
              <a:buChar char="•"/>
            </a:pPr>
            <a:r>
              <a:t>If you select </a:t>
            </a:r>
            <a:r>
              <a:rPr lang="en-US" sz="2000" b="1" dirty="0">
                <a:solidFill>
                  <a:srgbClr val="000000"/>
                </a:solidFill>
                <a:cs typeface="Courier New" pitchFamily="49" charset="0"/>
              </a:rPr>
              <a:t>Recover with recent changes to avoid data loss</a:t>
            </a:r>
            <a:r>
              <a:t>, vSphere Replication performs a full synchronization of the VM from the source site to the target site before recovering the VM. This option requires that the data of the source VM be accessible. You can select this option only if the VM is powered off.</a:t>
            </a:r>
          </a:p>
          <a:p>
            <a:pPr>
              <a:buFont typeface="Arial" pitchFamily="34" charset="0"/>
              <a:buChar char="•"/>
            </a:pPr>
            <a:r>
              <a:t>If you select </a:t>
            </a:r>
            <a:r>
              <a:rPr lang="en-US" sz="2000" b="1" dirty="0">
                <a:solidFill>
                  <a:srgbClr val="000000"/>
                </a:solidFill>
                <a:cs typeface="Courier New" pitchFamily="49" charset="0"/>
              </a:rPr>
              <a:t>Recover with latest available data</a:t>
            </a:r>
            <a:r>
              <a:t>, vSphere Replication recovers the VM by using the data from the most recent replication on the target site, without performing synchronization. Selecting this option results in the loss of any data that changed since the most recent replication. Select this option if the source VM is inaccessible or if its disks are corrupted.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Replication validates the input that you provide and recovers the VM. If successful, the VM status changes to Recovered. The VM appears in the inventory of the target site.</a:t>
            </a:r>
          </a:p>
        </p:txBody>
      </p:sp>
      <p:sp>
        <p:nvSpPr>
          <p:cNvPr id="11610" name="Slide number"/>
          <p:cNvSpPr>
            <a:spLocks noGrp="1"/>
          </p:cNvSpPr>
          <p:nvPr>
            <p:ph type="sldNum" sz="quarter" idx="10"/>
          </p:nvPr>
        </p:nvSpPr>
        <p:spPr/>
        <p:txBody>
          <a:bodyPr/>
          <a:lstStyle/>
          <a:p>
            <a:fld id="{C18812F0-6685-476B-B832-AFB48F091983}" type="slidenum">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 name="Slide preview"/>
          <p:cNvSpPr>
            <a:spLocks noGrp="1" noRot="1" noChangeAspect="1"/>
          </p:cNvSpPr>
          <p:nvPr>
            <p:ph type="sldImg"/>
          </p:nvPr>
        </p:nvSpPr>
        <p:spPr/>
      </p:sp>
      <p:sp>
        <p:nvSpPr>
          <p:cNvPr id="1161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Storage APIs – Data Protection is VMware’s data protection framework, which was introduced in vSphere 4.0. A backup product that uses this API can back up VMs from a central backup system (physical or virtual system). The backup does not require backup agents or any backup processing to be done inside the guest operating system.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Backup processing is offloaded from the ESXi host. In addition, vSphere snapshot capabilities are used to support backups across the SAN without requiring downtime for VMs. As a result, backups can be performed nondisruptively at any time of the day without requiring extended backup windows.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frequently asked questions about vSphere Storage APIs - Data Protection, see VMware knowledge base article 1021175 at </a:t>
            </a:r>
            <a:r>
              <a:rPr sz="1200">
                <a:hlinkClick r:id="rId3"/>
              </a:rPr>
              <a:t>https://kb.vmware.com/s/article/1021175</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614" name="Slide number"/>
          <p:cNvSpPr>
            <a:spLocks noGrp="1"/>
          </p:cNvSpPr>
          <p:nvPr>
            <p:ph type="sldNum" sz="quarter" idx="10"/>
          </p:nvPr>
        </p:nvSpPr>
        <p:spPr/>
        <p:txBody>
          <a:bodyPr/>
          <a:lstStyle/>
          <a:p>
            <a:fld id="{C18812F0-6685-476B-B832-AFB48F091983}" type="slidenum">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6" name="Slide preview"/>
          <p:cNvSpPr>
            <a:spLocks noGrp="1" noRot="1" noChangeAspect="1"/>
          </p:cNvSpPr>
          <p:nvPr>
            <p:ph type="sldImg"/>
          </p:nvPr>
        </p:nvSpPr>
        <p:spPr/>
      </p:sp>
      <p:sp>
        <p:nvSpPr>
          <p:cNvPr id="1124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update your template to include new patches or software, you do not need to create a template. Instead, you convert the template to a VM. You can then power on the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added security, you might want to prevent users from accessing the VM while you update it. To prevent access, either disconnect the VM from the network or place it on an isolated network.</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Log in to the VM’s guest operating system and apply the patch or install the software. When you finish, power off the VM and convert it to a template again.</a:t>
            </a:r>
          </a:p>
        </p:txBody>
      </p:sp>
      <p:sp>
        <p:nvSpPr>
          <p:cNvPr id="11248"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6" name="Slide preview"/>
          <p:cNvSpPr>
            <a:spLocks noGrp="1" noRot="1" noChangeAspect="1"/>
          </p:cNvSpPr>
          <p:nvPr>
            <p:ph type="sldImg"/>
          </p:nvPr>
        </p:nvSpPr>
        <p:spPr/>
      </p:sp>
      <p:sp>
        <p:nvSpPr>
          <p:cNvPr id="1161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One of the biggest bottlenecks that limits backup performance is the backup server that is handling all the backup coordination tasks. One of these backup tasks is copying data from point A to point B. Other backup tasks do much CPU processing. For example, tasks are performed to determine what data to back up and what not to back up. Other tasks are performed to deduplicate data and compress data that is written to the target.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 server with insufficient CPU resources can greatly reduce backup performance. Provide enough resources for your backup server. A physical server or VM with an ample amount of memory and CPU capacity is necessary for the best backup performance possible.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motivation to use LAN-free backups is to reduce the stress on the physical resources of the ESXi host when VMs are backed up. LAN-free backups reduce the stress by offloading backup processing from the ESXi host to a backup proxy server.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configure your environment for LAN-free backups to the backup server, also called the backup proxy server. For LAN-free backups, the backup server must be able to access the storage managed by the ESXi hosts on which the VMs for backup are running.</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you use NAS or direct-attached storage, ensure that the backup proxy server accesses the volumes with a network-based transport. If you run a direct SAN backup, zone the SAN and configure the disk subsystem host mappings. The host mappings must be configured so that all ESXi hosts and the backup proxy server access the same disk volumes.</a:t>
            </a:r>
          </a:p>
        </p:txBody>
      </p:sp>
      <p:sp>
        <p:nvSpPr>
          <p:cNvPr id="11618" name="Slide number"/>
          <p:cNvSpPr>
            <a:spLocks noGrp="1"/>
          </p:cNvSpPr>
          <p:nvPr>
            <p:ph type="sldNum" sz="quarter" idx="10"/>
          </p:nvPr>
        </p:nvSpPr>
        <p:spPr/>
        <p:txBody>
          <a:bodyPr/>
          <a:lstStyle/>
          <a:p>
            <a:fld id="{C18812F0-6685-476B-B832-AFB48F091983}" type="slidenum">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0" name="Slide preview"/>
          <p:cNvSpPr>
            <a:spLocks noGrp="1" noRot="1" noChangeAspect="1"/>
          </p:cNvSpPr>
          <p:nvPr>
            <p:ph type="sldImg"/>
          </p:nvPr>
        </p:nvSpPr>
        <p:spPr/>
      </p:sp>
      <p:sp>
        <p:nvSpPr>
          <p:cNvPr id="1162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Changed-block tracking (CBT) is a VMkernel feature that tracks the storage blocks of VMs as they change over time. The VMkernel tracks block changes on VMs, enhancing the backup process for applications that are developed to exploit vSphere Storage APIs - Data Protection.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By using CBT during restores, vSphere Data Protection offers fast and efficient recoveries of VMs to their original location. During a restore process, the backup solution uses CBT to determine which blocks changed since the last backup. The use of CBT reduces data transfer within the vSphere environment during a recovery operation and, more important, reduces the recovery time.</a:t>
            </a:r>
          </a:p>
        </p:txBody>
      </p:sp>
      <p:sp>
        <p:nvSpPr>
          <p:cNvPr id="11622" name="Slide number"/>
          <p:cNvSpPr>
            <a:spLocks noGrp="1"/>
          </p:cNvSpPr>
          <p:nvPr>
            <p:ph type="sldNum" sz="quarter" idx="10"/>
          </p:nvPr>
        </p:nvSpPr>
        <p:spPr/>
        <p:txBody>
          <a:bodyPr/>
          <a:lstStyle/>
          <a:p>
            <a:fld id="{C18812F0-6685-476B-B832-AFB48F091983}" type="slidenum">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3" name="Slide preview"/>
          <p:cNvSpPr>
            <a:spLocks noGrp="1" noRot="1" noChangeAspect="1"/>
          </p:cNvSpPr>
          <p:nvPr>
            <p:ph type="sldImg"/>
          </p:nvPr>
        </p:nvSpPr>
        <p:spPr/>
      </p:sp>
      <p:sp>
        <p:nvSpPr>
          <p:cNvPr id="11624" name="Notes"/>
          <p:cNvSpPr>
            <a:spLocks noGrp="1"/>
          </p:cNvSpPr>
          <p:nvPr>
            <p:ph type="body" idx="1"/>
          </p:nvPr>
        </p:nvSpPr>
        <p:spPr/>
        <p:txBody>
          <a:bodyPr wrap="square" rtlCol="0"/>
          <a:lstStyle/>
          <a:p>
            <a:pPr marL="0" indent="0">
              <a:buNone/>
            </a:pPr>
            <a:endParaRPr/>
          </a:p>
        </p:txBody>
      </p:sp>
      <p:sp>
        <p:nvSpPr>
          <p:cNvPr id="11625" name="Slide number"/>
          <p:cNvSpPr>
            <a:spLocks noGrp="1"/>
          </p:cNvSpPr>
          <p:nvPr>
            <p:ph type="sldNum" sz="quarter" idx="10"/>
          </p:nvPr>
        </p:nvSpPr>
        <p:spPr/>
        <p:txBody>
          <a:bodyPr/>
          <a:lstStyle/>
          <a:p>
            <a:fld id="{C18812F0-6685-476B-B832-AFB48F091983}" type="slidenum">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7" name="Slide preview"/>
          <p:cNvSpPr>
            <a:spLocks noGrp="1" noRot="1" noChangeAspect="1"/>
          </p:cNvSpPr>
          <p:nvPr>
            <p:ph type="sldImg"/>
          </p:nvPr>
        </p:nvSpPr>
        <p:spPr/>
      </p:sp>
      <p:sp>
        <p:nvSpPr>
          <p:cNvPr id="11628" name="Notes"/>
          <p:cNvSpPr>
            <a:spLocks noGrp="1"/>
          </p:cNvSpPr>
          <p:nvPr>
            <p:ph type="body" idx="1"/>
          </p:nvPr>
        </p:nvSpPr>
        <p:spPr/>
        <p:txBody>
          <a:bodyPr wrap="square" rtlCol="0"/>
          <a:lstStyle/>
          <a:p>
            <a:pPr marL="0" indent="0">
              <a:buNone/>
            </a:pPr>
            <a:endParaRPr/>
          </a:p>
        </p:txBody>
      </p:sp>
      <p:sp>
        <p:nvSpPr>
          <p:cNvPr id="11629" name="Slide number"/>
          <p:cNvSpPr>
            <a:spLocks noGrp="1"/>
          </p:cNvSpPr>
          <p:nvPr>
            <p:ph type="sldNum" sz="quarter" idx="10"/>
          </p:nvPr>
        </p:nvSpPr>
        <p:spPr/>
        <p:txBody>
          <a:bodyPr/>
          <a:lstStyle/>
          <a:p>
            <a:fld id="{C18812F0-6685-476B-B832-AFB48F091983}" type="slidenum">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1" name="Slide preview"/>
          <p:cNvSpPr>
            <a:spLocks noGrp="1" noRot="1" noChangeAspect="1"/>
          </p:cNvSpPr>
          <p:nvPr>
            <p:ph type="sldImg"/>
          </p:nvPr>
        </p:nvSpPr>
        <p:spPr/>
      </p:sp>
      <p:sp>
        <p:nvSpPr>
          <p:cNvPr id="11632" name="Notes"/>
          <p:cNvSpPr>
            <a:spLocks noGrp="1"/>
          </p:cNvSpPr>
          <p:nvPr>
            <p:ph type="body" idx="1"/>
          </p:nvPr>
        </p:nvSpPr>
        <p:spPr/>
        <p:txBody>
          <a:bodyPr wrap="square" rtlCol="0"/>
          <a:lstStyle/>
          <a:p>
            <a:pPr marL="0" indent="0">
              <a:buNone/>
            </a:pPr>
            <a:endParaRPr/>
          </a:p>
        </p:txBody>
      </p:sp>
      <p:sp>
        <p:nvSpPr>
          <p:cNvPr id="11633" name="Slide number"/>
          <p:cNvSpPr>
            <a:spLocks noGrp="1"/>
          </p:cNvSpPr>
          <p:nvPr>
            <p:ph type="sldNum" sz="quarter" idx="10"/>
          </p:nvPr>
        </p:nvSpPr>
        <p:spPr/>
        <p:txBody>
          <a:bodyPr/>
          <a:lstStyle/>
          <a:p>
            <a:fld id="{C18812F0-6685-476B-B832-AFB48F091983}" type="slidenum">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5" name="Slide preview"/>
          <p:cNvSpPr>
            <a:spLocks noGrp="1" noRot="1" noChangeAspect="1"/>
          </p:cNvSpPr>
          <p:nvPr>
            <p:ph type="sldImg"/>
          </p:nvPr>
        </p:nvSpPr>
        <p:spPr/>
      </p:sp>
      <p:sp>
        <p:nvSpPr>
          <p:cNvPr id="11636" name="Notes"/>
          <p:cNvSpPr>
            <a:spLocks noGrp="1"/>
          </p:cNvSpPr>
          <p:nvPr>
            <p:ph type="body" idx="1"/>
          </p:nvPr>
        </p:nvSpPr>
        <p:spPr/>
        <p:txBody>
          <a:bodyPr wrap="square" rtlCol="0"/>
          <a:lstStyle/>
          <a:p>
            <a:pPr marL="0" indent="0">
              <a:buNone/>
            </a:pPr>
            <a:endParaRPr/>
          </a:p>
        </p:txBody>
      </p:sp>
      <p:sp>
        <p:nvSpPr>
          <p:cNvPr id="11637" name="Slide number"/>
          <p:cNvSpPr>
            <a:spLocks noGrp="1"/>
          </p:cNvSpPr>
          <p:nvPr>
            <p:ph type="sldNum" sz="quarter" idx="10"/>
          </p:nvPr>
        </p:nvSpPr>
        <p:spPr/>
        <p:txBody>
          <a:bodyPr/>
          <a:lstStyle/>
          <a:p>
            <a:fld id="{C18812F0-6685-476B-B832-AFB48F091983}" type="slidenum">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8" name="Slide preview"/>
          <p:cNvSpPr>
            <a:spLocks noGrp="1" noRot="1" noChangeAspect="1"/>
          </p:cNvSpPr>
          <p:nvPr>
            <p:ph type="sldImg"/>
          </p:nvPr>
        </p:nvSpPr>
        <p:spPr/>
      </p:sp>
      <p:sp>
        <p:nvSpPr>
          <p:cNvPr id="11639" name="Notes"/>
          <p:cNvSpPr>
            <a:spLocks noGrp="1"/>
          </p:cNvSpPr>
          <p:nvPr>
            <p:ph type="body" idx="1"/>
          </p:nvPr>
        </p:nvSpPr>
        <p:spPr/>
        <p:txBody>
          <a:bodyPr wrap="square" rtlCol="0"/>
          <a:lstStyle/>
          <a:p>
            <a:pPr marL="0" indent="0">
              <a:buNone/>
            </a:pPr>
            <a:endParaRPr/>
          </a:p>
        </p:txBody>
      </p:sp>
      <p:sp>
        <p:nvSpPr>
          <p:cNvPr id="11640" name="Slide number"/>
          <p:cNvSpPr>
            <a:spLocks noGrp="1"/>
          </p:cNvSpPr>
          <p:nvPr>
            <p:ph type="sldNum" sz="quarter" idx="10"/>
          </p:nvPr>
        </p:nvSpPr>
        <p:spPr/>
        <p:txBody>
          <a:bodyPr/>
          <a:lstStyle/>
          <a:p>
            <a:fld id="{C18812F0-6685-476B-B832-AFB48F091983}" type="slidenum">
              <a:t>116</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0" name="Slide preview"/>
          <p:cNvSpPr>
            <a:spLocks noGrp="1" noRot="1" noChangeAspect="1"/>
          </p:cNvSpPr>
          <p:nvPr>
            <p:ph type="sldImg"/>
          </p:nvPr>
        </p:nvSpPr>
        <p:spPr/>
      </p:sp>
      <p:sp>
        <p:nvSpPr>
          <p:cNvPr id="1125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place ISO files in a content library, the ISO files are available only to VMs that are registered on an ESXi host that can access the datastore where the content library is located. These ISO files are not available to VMs on hosts that cannot see the datastore on which the content library is located.</a:t>
            </a:r>
          </a:p>
        </p:txBody>
      </p:sp>
      <p:sp>
        <p:nvSpPr>
          <p:cNvPr id="11252"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4" name="Slide preview"/>
          <p:cNvSpPr>
            <a:spLocks noGrp="1" noRot="1" noChangeAspect="1"/>
          </p:cNvSpPr>
          <p:nvPr>
            <p:ph type="sldImg"/>
          </p:nvPr>
        </p:nvSpPr>
        <p:spPr/>
      </p:sp>
      <p:sp>
        <p:nvSpPr>
          <p:cNvPr id="1125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clone a VM, you must be connected to vCenter Server. You cannot clone VMs if you use VMware Host Client to manage a host directly.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clone a VM that is powered on, services and applications are not automatically quiesced when the VM is cloned.</a:t>
            </a:r>
          </a:p>
          <a:p>
            <a:pPr marL="0" lvl="0" indent="0">
              <a:spcBef>
                <a:spcPts val="0"/>
              </a:spcBef>
              <a:spcAft>
                <a:spcPts val="0"/>
              </a:spcAft>
              <a:buNone/>
            </a:pPr>
            <a:r>
              <a:rPr lang="en-US" sz="2000" dirty="0">
                <a:solidFill>
                  <a:schemeClr val="tx2"/>
                </a:solidFill>
                <a:cs typeface="Calibri" pitchFamily="34" charset="0"/>
              </a:rPr>
              <a:t>When deciding whether to clone a VM or deploy a VM from a template, consider the following points:</a:t>
            </a:r>
          </a:p>
          <a:p>
            <a:pPr>
              <a:buFont typeface="Arial" pitchFamily="34" charset="0"/>
              <a:buChar char="•"/>
            </a:pPr>
            <a:r>
              <a:t>VM templates use storage space, so you must plan your storage space requirements accordingly.</a:t>
            </a:r>
          </a:p>
          <a:p>
            <a:pPr>
              <a:buFont typeface="Arial" pitchFamily="34" charset="0"/>
              <a:buChar char="•"/>
            </a:pPr>
            <a:r>
              <a:t>Deploying a VM from a template is quicker than cloning a running VM, especially when you must deploy many VMs at a time.</a:t>
            </a:r>
          </a:p>
          <a:p>
            <a:pPr>
              <a:buFont typeface="Arial" pitchFamily="34" charset="0"/>
              <a:buChar char="•"/>
            </a:pPr>
            <a:r>
              <a:t>When you deploy many VMs from a template, all the VMs start with the same base image. Cloning many VMs from a running VM might not create identical VMs, depending on the activity happening within the VM when the VM is cloned.</a:t>
            </a:r>
          </a:p>
        </p:txBody>
      </p:sp>
      <p:sp>
        <p:nvSpPr>
          <p:cNvPr id="11256"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7" name="Slide preview"/>
          <p:cNvSpPr>
            <a:spLocks noGrp="1" noRot="1" noChangeAspect="1"/>
          </p:cNvSpPr>
          <p:nvPr>
            <p:ph type="sldImg"/>
          </p:nvPr>
        </p:nvSpPr>
        <p:spPr/>
      </p:sp>
      <p:sp>
        <p:nvSpPr>
          <p:cNvPr id="1125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Customizing the guest operating system prevents conflicts that might occur when you deploy a VM and a clone with identical guest OS settings simultaneously.</a:t>
            </a:r>
          </a:p>
        </p:txBody>
      </p:sp>
      <p:sp>
        <p:nvSpPr>
          <p:cNvPr id="11259"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1" name="Slide preview"/>
          <p:cNvSpPr>
            <a:spLocks noGrp="1" noRot="1" noChangeAspect="1"/>
          </p:cNvSpPr>
          <p:nvPr>
            <p:ph type="sldImg"/>
          </p:nvPr>
        </p:nvSpPr>
        <p:spPr/>
      </p:sp>
      <p:sp>
        <p:nvSpPr>
          <p:cNvPr id="1126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manage customization specifications, select </a:t>
            </a:r>
            <a:r>
              <a:rPr lang="en-US" sz="2000" b="1" dirty="0">
                <a:solidFill>
                  <a:srgbClr val="000000"/>
                </a:solidFill>
                <a:latin typeface="Times New Roman" panose="02020603050405020304" pitchFamily="18" charset="0"/>
                <a:cs typeface="Courier New" pitchFamily="49" charset="0"/>
              </a:rPr>
              <a:t>Policies and Profiles</a:t>
            </a:r>
            <a:r>
              <a:rPr lang="en-GB" sz="1200" dirty="0">
                <a:solidFill>
                  <a:srgbClr val="000000"/>
                </a:solidFill>
                <a:latin typeface="Times New Roman" panose="02020603050405020304" pitchFamily="18" charset="0"/>
                <a:cs typeface="Times New Roman" panose="02020603050405020304" pitchFamily="18" charset="0"/>
              </a:rPr>
              <a:t> from the </a:t>
            </a:r>
            <a:r>
              <a:rPr lang="en-US" sz="2000" b="1" dirty="0">
                <a:solidFill>
                  <a:srgbClr val="000000"/>
                </a:solidFill>
                <a:latin typeface="Times New Roman" panose="02020603050405020304" pitchFamily="18" charset="0"/>
                <a:cs typeface="Courier New" pitchFamily="49" charset="0"/>
              </a:rPr>
              <a:t>Menu</a:t>
            </a:r>
            <a:r>
              <a:rPr lang="en-GB" sz="1200" dirty="0">
                <a:solidFill>
                  <a:srgbClr val="000000"/>
                </a:solidFill>
                <a:latin typeface="Times New Roman" panose="02020603050405020304" pitchFamily="18" charset="0"/>
                <a:cs typeface="Times New Roman" panose="02020603050405020304" pitchFamily="18" charset="0"/>
              </a:rPr>
              <a:t> drop-down menu.</a:t>
            </a:r>
            <a:br/>
            <a:r>
              <a:rPr lang="en-GB" sz="1200" dirty="0">
                <a:solidFill>
                  <a:srgbClr val="000000"/>
                </a:solidFill>
                <a:latin typeface="Times New Roman" panose="02020603050405020304" pitchFamily="18" charset="0"/>
                <a:cs typeface="Times New Roman" panose="02020603050405020304" pitchFamily="18" charset="0"/>
              </a:rPr>
              <a:t>On the VM Customization Specifications pane, you can create specifications or manage existing ones.</a:t>
            </a:r>
          </a:p>
        </p:txBody>
      </p:sp>
      <p:sp>
        <p:nvSpPr>
          <p:cNvPr id="11263"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preview"/>
          <p:cNvSpPr>
            <a:spLocks noGrp="1" noRot="1" noChangeAspect="1"/>
          </p:cNvSpPr>
          <p:nvPr>
            <p:ph type="sldImg"/>
          </p:nvPr>
        </p:nvSpPr>
        <p:spPr/>
      </p:sp>
      <p:sp>
        <p:nvSpPr>
          <p:cNvPr id="1126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define the customization settings by using an existing customization specification during cloning or deployment. You create the specification ahead of time. During cloning or deployment, you can select the customization specification to apply to the new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VMware Tools must be installed on the guest operating system that you want to customize.</a:t>
            </a:r>
            <a:br/>
            <a:r>
              <a:rPr lang="en-GB" sz="1200" dirty="0">
                <a:solidFill>
                  <a:srgbClr val="000000"/>
                </a:solidFill>
                <a:latin typeface="Times New Roman" panose="02020603050405020304" pitchFamily="18" charset="0"/>
                <a:cs typeface="Times New Roman" panose="02020603050405020304" pitchFamily="18" charset="0"/>
              </a:rPr>
              <a:t>The guest operating system must be installed on a disk attached to SCSI node 0:0 in the VM configuration.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more about guest operating system customization, see </a:t>
            </a:r>
            <a:r>
              <a:rPr lang="en-US" sz="2000" i="1" dirty="0">
                <a:solidFill>
                  <a:srgbClr val="000000"/>
                </a:solidFill>
                <a:latin typeface="Times New Roman" panose="02020603050405020304" pitchFamily="18" charset="0"/>
                <a:cs typeface="Courier New" pitchFamily="49" charset="0"/>
              </a:rPr>
              <a:t>vSphere Virtual Machine Administration</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https://docs.vmware.com/en/VMware-vSphere/7.0/com.vmware.vsphere.vm_admin.doc/GUID-55238059-912E-411F-A0E9-A7A536972A91.html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267"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Slide preview"/>
          <p:cNvSpPr>
            <a:spLocks noGrp="1" noRot="1" noChangeAspect="1"/>
          </p:cNvSpPr>
          <p:nvPr>
            <p:ph type="sldImg"/>
          </p:nvPr>
        </p:nvSpPr>
        <p:spPr/>
      </p:sp>
      <p:sp>
        <p:nvSpPr>
          <p:cNvPr id="1127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Through instant cloning, the source (parent) VM does not lose its state because of the cloning process. You can move to just-in-time provisioning, given the speed and state-persisting nature of this operation.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During an instant clone operation, the source VM is stunned for a short time, less than 1 second. </a:t>
            </a:r>
            <a:br/>
            <a:r>
              <a:rPr lang="en-GB" sz="1200" dirty="0">
                <a:solidFill>
                  <a:srgbClr val="000000"/>
                </a:solidFill>
                <a:latin typeface="Times New Roman" panose="02020603050405020304" pitchFamily="18" charset="0"/>
                <a:cs typeface="Times New Roman" panose="02020603050405020304" pitchFamily="18" charset="0"/>
              </a:rPr>
              <a:t>While the source VM is stunned, a new writable delta disk is generated for each virtual disk, and a checkpoint is taken and transferred to the destination VM. </a:t>
            </a:r>
            <a:br/>
            <a:r>
              <a:rPr lang="en-GB" sz="1200" dirty="0">
                <a:solidFill>
                  <a:srgbClr val="000000"/>
                </a:solidFill>
                <a:latin typeface="Times New Roman" panose="02020603050405020304" pitchFamily="18" charset="0"/>
                <a:cs typeface="Times New Roman" panose="02020603050405020304" pitchFamily="18" charset="0"/>
              </a:rPr>
              <a:t>The destination VM powers on by using the source’s checkpoint. </a:t>
            </a:r>
            <a:br/>
            <a:r>
              <a:rPr lang="en-GB" sz="1200" dirty="0">
                <a:solidFill>
                  <a:srgbClr val="000000"/>
                </a:solidFill>
                <a:latin typeface="Times New Roman" panose="02020603050405020304" pitchFamily="18" charset="0"/>
                <a:cs typeface="Times New Roman" panose="02020603050405020304" pitchFamily="18" charset="0"/>
              </a:rPr>
              <a:t>After the destination VM is fully powered on, the source VM resumes running.</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Instant clone VMs are fully independent vCenter Server inventory objects. You can manage instant clone VMs like regular VMs, without any restrictions.</a:t>
            </a:r>
          </a:p>
        </p:txBody>
      </p:sp>
      <p:sp>
        <p:nvSpPr>
          <p:cNvPr id="11271"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Slide preview"/>
          <p:cNvSpPr>
            <a:spLocks noGrp="1" noRot="1" noChangeAspect="1"/>
          </p:cNvSpPr>
          <p:nvPr>
            <p:ph type="sldImg"/>
          </p:nvPr>
        </p:nvSpPr>
        <p:spPr/>
      </p:sp>
      <p:sp>
        <p:nvSpPr>
          <p:cNvPr id="1127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Instant cloning is convenient for large-scale application deployments because it ensures memory efficiency, and you can create many VMs on a single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avoid network conflicts, you can customize the virtual hardware of the destination VM during the instant cloning operation. For example, you can customize the MAC addresses of the virtual NICs or the serial and parallel port configurations of the destination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Starting with vSphere 7, you can customize the guest operating system for Linux VMs only. You can customize networking settings such as IP address, DNS server, and the gateway. You can change these settings without having to power off or restart the VM.</a:t>
            </a:r>
          </a:p>
        </p:txBody>
      </p:sp>
      <p:sp>
        <p:nvSpPr>
          <p:cNvPr id="11274"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Slide preview"/>
          <p:cNvSpPr>
            <a:spLocks noGrp="1" noRot="1" noChangeAspect="1"/>
          </p:cNvSpPr>
          <p:nvPr>
            <p:ph type="sldImg"/>
          </p:nvPr>
        </p:nvSpPr>
        <p:spPr/>
      </p:sp>
      <p:sp>
        <p:nvSpPr>
          <p:cNvPr id="11276" name="Notes"/>
          <p:cNvSpPr>
            <a:spLocks noGrp="1"/>
          </p:cNvSpPr>
          <p:nvPr>
            <p:ph type="body" idx="1"/>
          </p:nvPr>
        </p:nvSpPr>
        <p:spPr/>
        <p:txBody>
          <a:bodyPr wrap="square" rtlCol="0"/>
          <a:lstStyle/>
          <a:p>
            <a:pPr marL="0" indent="0">
              <a:buNone/>
            </a:pPr>
            <a:endParaRPr/>
          </a:p>
        </p:txBody>
      </p:sp>
      <p:sp>
        <p:nvSpPr>
          <p:cNvPr id="11277"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3" name="Slide preview"/>
          <p:cNvSpPr>
            <a:spLocks noGrp="1" noRot="1" noChangeAspect="1"/>
          </p:cNvSpPr>
          <p:nvPr>
            <p:ph type="sldImg"/>
          </p:nvPr>
        </p:nvSpPr>
        <p:spPr/>
      </p:sp>
      <p:sp>
        <p:nvSpPr>
          <p:cNvPr id="11214" name="Notes"/>
          <p:cNvSpPr>
            <a:spLocks noGrp="1"/>
          </p:cNvSpPr>
          <p:nvPr>
            <p:ph type="body" idx="1"/>
          </p:nvPr>
        </p:nvSpPr>
        <p:spPr/>
        <p:txBody>
          <a:bodyPr wrap="square" rtlCol="0"/>
          <a:lstStyle/>
          <a:p>
            <a:pPr marL="0" indent="0">
              <a:buNone/>
            </a:pPr>
            <a:endParaRPr/>
          </a:p>
        </p:txBody>
      </p:sp>
      <p:sp>
        <p:nvSpPr>
          <p:cNvPr id="11215" name="Slide number"/>
          <p:cNvSpPr>
            <a:spLocks noGrp="1"/>
          </p:cNvSpPr>
          <p:nvPr>
            <p:ph type="sldNum" sz="quarter" idx="10"/>
          </p:nvPr>
        </p:nvSpPr>
        <p:spPr/>
        <p:txBody>
          <a:bodyPr/>
          <a:lstStyle/>
          <a:p>
            <a:fld id="{C18812F0-6685-476B-B832-AFB48F091983}" type="slidenum">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8" name="Slide preview"/>
          <p:cNvSpPr>
            <a:spLocks noGrp="1" noRot="1" noChangeAspect="1"/>
          </p:cNvSpPr>
          <p:nvPr>
            <p:ph type="sldImg"/>
          </p:nvPr>
        </p:nvSpPr>
        <p:spPr/>
      </p:sp>
      <p:sp>
        <p:nvSpPr>
          <p:cNvPr id="11279" name="Notes"/>
          <p:cNvSpPr>
            <a:spLocks noGrp="1"/>
          </p:cNvSpPr>
          <p:nvPr>
            <p:ph type="body" idx="1"/>
          </p:nvPr>
        </p:nvSpPr>
        <p:spPr/>
        <p:txBody>
          <a:bodyPr wrap="square" rtlCol="0"/>
          <a:lstStyle/>
          <a:p>
            <a:pPr marL="0" indent="0">
              <a:buNone/>
            </a:pPr>
            <a:endParaRPr/>
          </a:p>
        </p:txBody>
      </p:sp>
      <p:sp>
        <p:nvSpPr>
          <p:cNvPr id="11280"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2" name="Slide preview"/>
          <p:cNvSpPr>
            <a:spLocks noGrp="1" noRot="1" noChangeAspect="1"/>
          </p:cNvSpPr>
          <p:nvPr>
            <p:ph type="sldImg"/>
          </p:nvPr>
        </p:nvSpPr>
        <p:spPr/>
      </p:sp>
      <p:sp>
        <p:nvSpPr>
          <p:cNvPr id="11283" name="Notes"/>
          <p:cNvSpPr>
            <a:spLocks noGrp="1"/>
          </p:cNvSpPr>
          <p:nvPr>
            <p:ph type="body" idx="1"/>
          </p:nvPr>
        </p:nvSpPr>
        <p:spPr/>
        <p:txBody>
          <a:bodyPr wrap="square" rtlCol="0"/>
          <a:lstStyle/>
          <a:p>
            <a:pPr marL="0" indent="0">
              <a:buNone/>
            </a:pPr>
            <a:endParaRPr/>
          </a:p>
        </p:txBody>
      </p:sp>
      <p:sp>
        <p:nvSpPr>
          <p:cNvPr id="11284"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5" name="Slide preview"/>
          <p:cNvSpPr>
            <a:spLocks noGrp="1" noRot="1" noChangeAspect="1"/>
          </p:cNvSpPr>
          <p:nvPr>
            <p:ph type="sldImg"/>
          </p:nvPr>
        </p:nvSpPr>
        <p:spPr/>
      </p:sp>
      <p:sp>
        <p:nvSpPr>
          <p:cNvPr id="11286" name="Notes"/>
          <p:cNvSpPr>
            <a:spLocks noGrp="1"/>
          </p:cNvSpPr>
          <p:nvPr>
            <p:ph type="body" idx="1"/>
          </p:nvPr>
        </p:nvSpPr>
        <p:spPr/>
        <p:txBody>
          <a:bodyPr wrap="square" rtlCol="0"/>
          <a:lstStyle/>
          <a:p>
            <a:pPr marL="0" indent="0">
              <a:buNone/>
            </a:pPr>
            <a:endParaRPr/>
          </a:p>
        </p:txBody>
      </p:sp>
      <p:sp>
        <p:nvSpPr>
          <p:cNvPr id="11287"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9" name="Slide preview"/>
          <p:cNvSpPr>
            <a:spLocks noGrp="1" noRot="1" noChangeAspect="1"/>
          </p:cNvSpPr>
          <p:nvPr>
            <p:ph type="sldImg"/>
          </p:nvPr>
        </p:nvSpPr>
        <p:spPr/>
      </p:sp>
      <p:sp>
        <p:nvSpPr>
          <p:cNvPr id="1129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Organizations might have multiple vCenter Server instances in data centers around the globe. On these vCenter Server instances, organizations might have a collection of templates, ISO images, and so on. The challenge is that all these items are independent of one another, with different versions of these files and templates on various vCenter Server instances.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content library is the solution to this challenge. IT can store OVF templates, ISO images, or any other file types in a central location. The templates, images, and files can be published, and other content libraries can subscribe to and download content. The content library keeps content up to date by periodically synchronizing with the publisher, ensuring that the latest version is available.</a:t>
            </a:r>
          </a:p>
        </p:txBody>
      </p:sp>
      <p:sp>
        <p:nvSpPr>
          <p:cNvPr id="11291"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3" name="Slide preview"/>
          <p:cNvSpPr>
            <a:spLocks noGrp="1" noRot="1" noChangeAspect="1"/>
          </p:cNvSpPr>
          <p:nvPr>
            <p:ph type="sldImg"/>
          </p:nvPr>
        </p:nvSpPr>
        <p:spPr/>
      </p:sp>
      <p:sp>
        <p:nvSpPr>
          <p:cNvPr id="1129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Sharing content and ensuring that the content is kept up to date are major tasks.</a:t>
            </a:r>
            <a:br/>
            <a:r>
              <a:rPr lang="en-GB" sz="1200" dirty="0">
                <a:solidFill>
                  <a:srgbClr val="000000"/>
                </a:solidFill>
                <a:latin typeface="Times New Roman" panose="02020603050405020304" pitchFamily="18" charset="0"/>
                <a:cs typeface="Times New Roman" panose="02020603050405020304" pitchFamily="18" charset="0"/>
              </a:rPr>
              <a:t>For example, for a main vCenter Server instance, you create a central content library to store the master copies of OVF templates, ISO images, and other file types. When you publish this content library, other libraries, which might be located anywhere in the world, can subscribe and download an exact copy of the data.</a:t>
            </a:r>
            <a:br/>
            <a:r>
              <a:rPr lang="en-GB" sz="1200" dirty="0">
                <a:solidFill>
                  <a:srgbClr val="000000"/>
                </a:solidFill>
                <a:latin typeface="Times New Roman" panose="02020603050405020304" pitchFamily="18" charset="0"/>
                <a:cs typeface="Times New Roman" panose="02020603050405020304" pitchFamily="18" charset="0"/>
              </a:rPr>
              <a:t>When an OVF template is added, modified, or deleted from the published catalog, the subscriber synchronizes with the publisher, and the libraries are updated with the latest content.</a:t>
            </a:r>
            <a:br/>
            <a:r>
              <a:rPr lang="en-GB" sz="1200" dirty="0">
                <a:solidFill>
                  <a:srgbClr val="000000"/>
                </a:solidFill>
                <a:latin typeface="Times New Roman" panose="02020603050405020304" pitchFamily="18" charset="0"/>
                <a:cs typeface="Times New Roman" panose="02020603050405020304" pitchFamily="18" charset="0"/>
              </a:rPr>
              <a:t>Starting with vSphere 7, you can update a template while simultaneously deploying VMs from the template. In addition, the content library keeps two copies of the VM template, the previous and current versions. You can roll back the template to reverse changes made to the template.</a:t>
            </a:r>
          </a:p>
        </p:txBody>
      </p:sp>
      <p:sp>
        <p:nvSpPr>
          <p:cNvPr id="11295"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7" name="Slide preview"/>
          <p:cNvSpPr>
            <a:spLocks noGrp="1" noRot="1" noChangeAspect="1"/>
          </p:cNvSpPr>
          <p:nvPr>
            <p:ph type="sldImg"/>
          </p:nvPr>
        </p:nvSpPr>
        <p:spPr/>
      </p:sp>
      <p:sp>
        <p:nvSpPr>
          <p:cNvPr id="1129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create a local library as the source for content that you want to save or share. You create the local library on a single vCenter Server instance. You can then add or remove items to and from the local library.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publish a local library, and this content library service endpoint can be accessed by other vCenter Server instances in your virtual environment. When you publish a library, you can configure the authentication method, which a subscribed library must use to authenticate to it.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create a subscribed library and populate its content by synchronizing it to a published library. A subscribed library contains copies of the published library files or only the metadata of the library items.</a:t>
            </a:r>
            <a:br/>
            <a:r>
              <a:rPr lang="en-GB" sz="1200" dirty="0">
                <a:solidFill>
                  <a:srgbClr val="000000"/>
                </a:solidFill>
                <a:latin typeface="Times New Roman" panose="02020603050405020304" pitchFamily="18" charset="0"/>
                <a:cs typeface="Times New Roman" panose="02020603050405020304" pitchFamily="18" charset="0"/>
              </a:rPr>
              <a:t>The published library can be on the same vCenter Server instance as the subscribed library, or the subscribed library can reference a published library on a different vCenter Server instance.</a:t>
            </a:r>
            <a:br/>
            <a:r>
              <a:rPr lang="en-GB" sz="1200" dirty="0">
                <a:solidFill>
                  <a:srgbClr val="000000"/>
                </a:solidFill>
                <a:latin typeface="Times New Roman" panose="02020603050405020304" pitchFamily="18" charset="0"/>
                <a:cs typeface="Times New Roman" panose="02020603050405020304" pitchFamily="18" charset="0"/>
              </a:rPr>
              <a:t>You cannot add library items to a subscribed library. You can add items only to a local or published library.</a:t>
            </a:r>
            <a:br/>
            <a:r>
              <a:rPr lang="en-GB" sz="1200" dirty="0">
                <a:solidFill>
                  <a:srgbClr val="000000"/>
                </a:solidFill>
                <a:latin typeface="Times New Roman" panose="02020603050405020304" pitchFamily="18" charset="0"/>
                <a:cs typeface="Times New Roman" panose="02020603050405020304" pitchFamily="18" charset="0"/>
              </a:rPr>
              <a:t>After synchronization, both libraries contain the same items, or the subscribed library contains the metadata for the items.</a:t>
            </a:r>
          </a:p>
        </p:txBody>
      </p:sp>
      <p:sp>
        <p:nvSpPr>
          <p:cNvPr id="11299"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1" name="Slide preview"/>
          <p:cNvSpPr>
            <a:spLocks noGrp="1" noRot="1" noChangeAspect="1"/>
          </p:cNvSpPr>
          <p:nvPr>
            <p:ph type="sldImg"/>
          </p:nvPr>
        </p:nvSpPr>
        <p:spPr/>
      </p:sp>
      <p:sp>
        <p:nvSpPr>
          <p:cNvPr id="1130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VMs and vApps have several files, such as log files, disk files, memory files, and snapshot files that are part of a single library item. You can create library items in a specific local library or remove items from a local library. You can also upload files to an item in a local library so that the libraries subscribed to it can download the files to their NFS or SMB server, or datastore.</a:t>
            </a:r>
          </a:p>
        </p:txBody>
      </p:sp>
      <p:sp>
        <p:nvSpPr>
          <p:cNvPr id="11303"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 name="Slide preview"/>
          <p:cNvSpPr>
            <a:spLocks noGrp="1" noRot="1" noChangeAspect="1"/>
          </p:cNvSpPr>
          <p:nvPr>
            <p:ph type="sldImg"/>
          </p:nvPr>
        </p:nvSpPr>
        <p:spPr/>
      </p:sp>
      <p:sp>
        <p:nvSpPr>
          <p:cNvPr id="11306" name="Notes"/>
          <p:cNvSpPr>
            <a:spLocks noGrp="1"/>
          </p:cNvSpPr>
          <p:nvPr>
            <p:ph type="body" idx="1"/>
          </p:nvPr>
        </p:nvSpPr>
        <p:spPr/>
        <p:txBody>
          <a:bodyPr wrap="square" rtlCol="0"/>
          <a:lstStyle/>
          <a:p>
            <a:pPr marL="0" indent="0">
              <a:buNone/>
            </a:pPr>
            <a:endParaRPr/>
          </a:p>
        </p:txBody>
      </p:sp>
      <p:sp>
        <p:nvSpPr>
          <p:cNvPr id="11307"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8" name="Slide preview"/>
          <p:cNvSpPr>
            <a:spLocks noGrp="1" noRot="1" noChangeAspect="1"/>
          </p:cNvSpPr>
          <p:nvPr>
            <p:ph type="sldImg"/>
          </p:nvPr>
        </p:nvSpPr>
        <p:spPr/>
      </p:sp>
      <p:sp>
        <p:nvSpPr>
          <p:cNvPr id="11309" name="Notes"/>
          <p:cNvSpPr>
            <a:spLocks noGrp="1"/>
          </p:cNvSpPr>
          <p:nvPr>
            <p:ph type="body" idx="1"/>
          </p:nvPr>
        </p:nvSpPr>
        <p:spPr/>
        <p:txBody>
          <a:bodyPr wrap="square" rtlCol="0"/>
          <a:lstStyle/>
          <a:p>
            <a:pPr marL="0" indent="0">
              <a:buNone/>
            </a:pPr>
            <a:endParaRPr/>
          </a:p>
        </p:txBody>
      </p:sp>
      <p:sp>
        <p:nvSpPr>
          <p:cNvPr id="11310"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1" name="Slide preview"/>
          <p:cNvSpPr>
            <a:spLocks noGrp="1" noRot="1" noChangeAspect="1"/>
          </p:cNvSpPr>
          <p:nvPr>
            <p:ph type="sldImg"/>
          </p:nvPr>
        </p:nvSpPr>
        <p:spPr/>
      </p:sp>
      <p:sp>
        <p:nvSpPr>
          <p:cNvPr id="11312" name="Notes"/>
          <p:cNvSpPr>
            <a:spLocks noGrp="1"/>
          </p:cNvSpPr>
          <p:nvPr>
            <p:ph type="body" idx="1"/>
          </p:nvPr>
        </p:nvSpPr>
        <p:spPr/>
        <p:txBody>
          <a:bodyPr wrap="square" rtlCol="0"/>
          <a:lstStyle/>
          <a:p>
            <a:pPr marL="0" indent="0">
              <a:buNone/>
            </a:pPr>
            <a:endParaRPr/>
          </a:p>
        </p:txBody>
      </p:sp>
      <p:sp>
        <p:nvSpPr>
          <p:cNvPr id="11313"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6" name="Slide preview"/>
          <p:cNvSpPr>
            <a:spLocks noGrp="1" noRot="1" noChangeAspect="1"/>
          </p:cNvSpPr>
          <p:nvPr>
            <p:ph type="sldImg"/>
          </p:nvPr>
        </p:nvSpPr>
        <p:spPr/>
      </p:sp>
      <p:sp>
        <p:nvSpPr>
          <p:cNvPr id="11217" name="Notes"/>
          <p:cNvSpPr>
            <a:spLocks noGrp="1"/>
          </p:cNvSpPr>
          <p:nvPr>
            <p:ph type="body" idx="1"/>
          </p:nvPr>
        </p:nvSpPr>
        <p:spPr/>
        <p:txBody>
          <a:bodyPr wrap="square" rtlCol="0"/>
          <a:lstStyle/>
          <a:p>
            <a:pPr marL="0" indent="0">
              <a:buNone/>
            </a:pPr>
            <a:endParaRPr/>
          </a:p>
        </p:txBody>
      </p:sp>
      <p:sp>
        <p:nvSpPr>
          <p:cNvPr id="11218" name="Slide number"/>
          <p:cNvSpPr>
            <a:spLocks noGrp="1"/>
          </p:cNvSpPr>
          <p:nvPr>
            <p:ph type="sldNum" sz="quarter" idx="10"/>
          </p:nvPr>
        </p:nvSpPr>
        <p:spPr/>
        <p:txBody>
          <a:bodyPr/>
          <a:lstStyle/>
          <a:p>
            <a:fld id="{C18812F0-6685-476B-B832-AFB48F091983}" type="slidenum">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 name="Slide preview"/>
          <p:cNvSpPr>
            <a:spLocks noGrp="1" noRot="1" noChangeAspect="1"/>
          </p:cNvSpPr>
          <p:nvPr>
            <p:ph type="sldImg"/>
          </p:nvPr>
        </p:nvSpPr>
        <p:spPr/>
      </p:sp>
      <p:sp>
        <p:nvSpPr>
          <p:cNvPr id="11316" name="Notes"/>
          <p:cNvSpPr>
            <a:spLocks noGrp="1"/>
          </p:cNvSpPr>
          <p:nvPr>
            <p:ph type="body" idx="1"/>
          </p:nvPr>
        </p:nvSpPr>
        <p:spPr/>
        <p:txBody>
          <a:bodyPr wrap="square" rtlCol="0"/>
          <a:lstStyle/>
          <a:p>
            <a:pPr marL="0" indent="0">
              <a:buNone/>
            </a:pPr>
            <a:endParaRPr/>
          </a:p>
        </p:txBody>
      </p:sp>
      <p:sp>
        <p:nvSpPr>
          <p:cNvPr id="11317"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8" name="Slide preview"/>
          <p:cNvSpPr>
            <a:spLocks noGrp="1" noRot="1" noChangeAspect="1"/>
          </p:cNvSpPr>
          <p:nvPr>
            <p:ph type="sldImg"/>
          </p:nvPr>
        </p:nvSpPr>
        <p:spPr/>
      </p:sp>
      <p:sp>
        <p:nvSpPr>
          <p:cNvPr id="11319" name="Notes"/>
          <p:cNvSpPr>
            <a:spLocks noGrp="1"/>
          </p:cNvSpPr>
          <p:nvPr>
            <p:ph type="body" idx="1"/>
          </p:nvPr>
        </p:nvSpPr>
        <p:spPr/>
        <p:txBody>
          <a:bodyPr wrap="square" rtlCol="0"/>
          <a:lstStyle/>
          <a:p>
            <a:pPr marL="0" indent="0">
              <a:buNone/>
            </a:pPr>
            <a:endParaRPr/>
          </a:p>
        </p:txBody>
      </p:sp>
      <p:sp>
        <p:nvSpPr>
          <p:cNvPr id="11320"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2" name="Slide preview"/>
          <p:cNvSpPr>
            <a:spLocks noGrp="1" noRot="1" noChangeAspect="1"/>
          </p:cNvSpPr>
          <p:nvPr>
            <p:ph type="sldImg"/>
          </p:nvPr>
        </p:nvSpPr>
        <p:spPr/>
      </p:sp>
      <p:sp>
        <p:nvSpPr>
          <p:cNvPr id="1132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might have to modify a VM’s configuration, for example, to add a network adapter or a virtual disk. You can make all VM changes while the VM is powered off. Some VM hardware changes can be made while the VM is powered on.</a:t>
            </a:r>
          </a:p>
          <a:p>
            <a:pPr marL="0" lvl="0" indent="0">
              <a:spcBef>
                <a:spcPts val="0"/>
              </a:spcBef>
              <a:spcAft>
                <a:spcPts val="0"/>
              </a:spcAft>
              <a:buNone/>
            </a:pPr>
            <a:r>
              <a:rPr lang="en-US" sz="2000" dirty="0">
                <a:solidFill>
                  <a:schemeClr val="tx2"/>
                </a:solidFill>
                <a:cs typeface="Calibri" pitchFamily="34" charset="0"/>
              </a:rPr>
              <a:t>vSphere 7.0 makes the following virtual devices available:</a:t>
            </a:r>
          </a:p>
          <a:p>
            <a:pPr>
              <a:buFont typeface="Arial" pitchFamily="34" charset="0"/>
              <a:buChar char="•"/>
            </a:pPr>
            <a:r>
              <a:t>Watchdog timer: Virtual device used to detect and recover from operating system problems. If a failure occurs, the watchdog timer attempts to reset or power off the VM. This feature is based on Microsoft specifications: Watchdog Resource Table (WDRT) and Watchdog Action Table (WDAT).</a:t>
            </a:r>
          </a:p>
          <a:p>
            <a:pPr lvl="0">
              <a:buFont typeface="Arial" pitchFamily="34" charset="0"/>
              <a:buChar char=" "/>
            </a:pPr>
            <a:r>
              <a:t>The watchdog timer is useful with high availability solutions such as Red Hat High Availability and the MS SQL failover cluster. This device is also useful on VMware Cloud and in hosted environments for implementing custom failover logic to reset or power off VMs.</a:t>
            </a:r>
          </a:p>
          <a:p>
            <a:pPr>
              <a:buFont typeface="Arial" pitchFamily="34" charset="0"/>
              <a:buChar char="•"/>
            </a:pPr>
            <a:r>
              <a:t>Precision Clock: Virtual device that presents the ESXi host's system time to the guest OS. Precision Clock helps the guest operating system achieve clock accuracy in the 1 millisecond range. The guest operating system uses Precision Clock time as reference time. Precision Clock is not directly involved in guest OS time synchronization.</a:t>
            </a:r>
          </a:p>
          <a:p>
            <a:pPr lvl="0">
              <a:buFont typeface="Arial" pitchFamily="34" charset="0"/>
              <a:buChar char=" "/>
            </a:pPr>
            <a:r>
              <a:t>Precision Clock is useful when precise timekeeping is a requirement for the application, such as for financial services applications. Precision Clock is also useful when precise time stamps are required on events that track financial transactions.</a:t>
            </a:r>
          </a:p>
          <a:p>
            <a:pPr>
              <a:buFont typeface="Arial" pitchFamily="34" charset="0"/>
              <a:buChar char="•"/>
            </a:pPr>
            <a:r>
              <a:t>Virtual SGX: Virtual device that exposes Intel's SGX technology to VMs. Intel’s SGX technology prevents unauthorized programs or processes from accessing certain regions in memory. Intel SGX meets the needs of the Trusted Computing Industry.</a:t>
            </a:r>
          </a:p>
          <a:p>
            <a:pPr lvl="0">
              <a:buFont typeface="Arial" pitchFamily="34" charset="0"/>
              <a:buChar char=" "/>
            </a:pPr>
            <a:r>
              <a:t>Virtual SGX is useful for applications that must conceal proprietary algorithms and encryption keys from unauthorized users. For example, cloud service providers cannot inspect a client’s code and data in a virtual SGX-protected environment.</a:t>
            </a:r>
          </a:p>
        </p:txBody>
      </p:sp>
      <p:sp>
        <p:nvSpPr>
          <p:cNvPr id="11324"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6" name="Slide preview"/>
          <p:cNvSpPr>
            <a:spLocks noGrp="1" noRot="1" noChangeAspect="1"/>
          </p:cNvSpPr>
          <p:nvPr>
            <p:ph type="sldImg"/>
          </p:nvPr>
        </p:nvSpPr>
        <p:spPr/>
      </p:sp>
      <p:sp>
        <p:nvSpPr>
          <p:cNvPr id="1132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Adding devices to a physical server or removing devices from a physical server requires that you physically interact with the server in the data center. When you use VMs, resources can be added dynamically without a disruption in service. You must shut down a VM to remove hardware, but you can reconfigure the VM without entering the data center.</a:t>
            </a:r>
          </a:p>
          <a:p>
            <a:pPr marL="0" lvl="0" indent="0">
              <a:spcBef>
                <a:spcPts val="0"/>
              </a:spcBef>
              <a:spcAft>
                <a:spcPts val="0"/>
              </a:spcAft>
              <a:buNone/>
            </a:pPr>
            <a:r>
              <a:rPr lang="en-US" sz="2000" dirty="0">
                <a:solidFill>
                  <a:schemeClr val="tx2"/>
                </a:solidFill>
                <a:cs typeface="Calibri" pitchFamily="34" charset="0"/>
              </a:rPr>
              <a:t>You can add CPU and memory while the VM is powered on. These features are called the CPU Hot Add and Memory Hot Plug, which are supported only on guest operating systems that support hot-pluggable functionality. These features are disabled by default. To use these hot-plug features, the following requirements must be satisfied:</a:t>
            </a:r>
          </a:p>
          <a:p>
            <a:pPr>
              <a:buFont typeface="Arial" pitchFamily="34" charset="0"/>
              <a:buChar char="•"/>
            </a:pPr>
            <a:r>
              <a:t>You must install VMware Tools.</a:t>
            </a:r>
          </a:p>
          <a:p>
            <a:pPr>
              <a:buFont typeface="Arial" pitchFamily="34" charset="0"/>
              <a:buChar char="•"/>
            </a:pPr>
            <a:r>
              <a:t>The VM must use hardware version 11 or later.</a:t>
            </a:r>
          </a:p>
          <a:p>
            <a:pPr>
              <a:buFont typeface="Arial" pitchFamily="34" charset="0"/>
              <a:buChar char="•"/>
            </a:pPr>
            <a:r>
              <a:t>The guest operating system in the VM must support CPU and memory hot-plug features.</a:t>
            </a:r>
          </a:p>
          <a:p>
            <a:pPr>
              <a:buFont typeface="Arial" pitchFamily="34" charset="0"/>
              <a:buChar char="•"/>
            </a:pPr>
            <a:r>
              <a:t>The hot-plug features must be enabled in the </a:t>
            </a:r>
            <a:r>
              <a:rPr b="1"/>
              <a:t>CPU</a:t>
            </a:r>
            <a:r>
              <a:t> or </a:t>
            </a:r>
            <a:r>
              <a:rPr b="1"/>
              <a:t>Memory</a:t>
            </a:r>
            <a:r>
              <a:t> settings on the </a:t>
            </a:r>
            <a:r>
              <a:rPr b="1"/>
              <a:t>Virtual Hardware</a:t>
            </a:r>
            <a:r>
              <a:t> tab.</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virtual NUMA is configured with virtual CPU hot-plug settings, the VM is started without virtual NUMA. Instead, the VM uses UMA (Uniform Memory Access).</a:t>
            </a:r>
          </a:p>
        </p:txBody>
      </p:sp>
      <p:sp>
        <p:nvSpPr>
          <p:cNvPr id="11328"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0" name="Slide preview"/>
          <p:cNvSpPr>
            <a:spLocks noGrp="1" noRot="1" noChangeAspect="1"/>
          </p:cNvSpPr>
          <p:nvPr>
            <p:ph type="sldImg"/>
          </p:nvPr>
        </p:nvSpPr>
        <p:spPr/>
      </p:sp>
      <p:sp>
        <p:nvSpPr>
          <p:cNvPr id="1133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increase the size of a virtual disk, the VM must not have snapshots attached.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After you increase the size of a virtual disk, you might need to increase the size of the file system on this disk. Use the appropriate tool in the guest OS to enable the file system to use the newly allocated disk space.</a:t>
            </a:r>
          </a:p>
        </p:txBody>
      </p:sp>
      <p:sp>
        <p:nvSpPr>
          <p:cNvPr id="11332"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4" name="Slide preview"/>
          <p:cNvSpPr>
            <a:spLocks noGrp="1" noRot="1" noChangeAspect="1"/>
          </p:cNvSpPr>
          <p:nvPr>
            <p:ph type="sldImg"/>
          </p:nvPr>
        </p:nvSpPr>
        <p:spPr/>
      </p:sp>
      <p:sp>
        <p:nvSpPr>
          <p:cNvPr id="1133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inflate a thin-provisioned disk, the inflated virtual disk occupies the entire datastore space originally provisioned to it. Inflating a thin-provisioned disk converts a thin disk to a virtual disk in thick-provisioned format.</a:t>
            </a:r>
          </a:p>
        </p:txBody>
      </p:sp>
      <p:sp>
        <p:nvSpPr>
          <p:cNvPr id="11336"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8" name="Slide preview"/>
          <p:cNvSpPr>
            <a:spLocks noGrp="1" noRot="1" noChangeAspect="1"/>
          </p:cNvSpPr>
          <p:nvPr>
            <p:ph type="sldImg"/>
          </p:nvPr>
        </p:nvSpPr>
        <p:spPr/>
      </p:sp>
      <p:sp>
        <p:nvSpPr>
          <p:cNvPr id="1133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Under General Options, you can view the location and name of the configuration file (with the .vmx extension) and the location of the VM’s directory.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select the text for the configuration file and the working location to copy and paste them into a document. However, only the display name and the guest operating system type can be modified.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Changing the display name does not change the names of all the VM files or the directory that the VM is stored in. When a VM is created, the filenames and the directory name associated with the VM are based on its display name. But changing the display name later does not modify the filename and the directory name.</a:t>
            </a:r>
          </a:p>
        </p:txBody>
      </p:sp>
      <p:sp>
        <p:nvSpPr>
          <p:cNvPr id="11340"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2" name="Slide preview"/>
          <p:cNvSpPr>
            <a:spLocks noGrp="1" noRot="1" noChangeAspect="1"/>
          </p:cNvSpPr>
          <p:nvPr>
            <p:ph type="sldImg"/>
          </p:nvPr>
        </p:nvSpPr>
        <p:spPr/>
      </p:sp>
      <p:sp>
        <p:nvSpPr>
          <p:cNvPr id="1134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use the VMware Tools controls to customize the power buttons on the VM, the VM must be powered off.</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select the </a:t>
            </a:r>
            <a:r>
              <a:rPr lang="en-GB" sz="1200" b="1" dirty="0">
                <a:solidFill>
                  <a:srgbClr val="000000"/>
                </a:solidFill>
                <a:latin typeface="Times New Roman" panose="02020603050405020304" pitchFamily="18" charset="0"/>
                <a:cs typeface="Times New Roman" panose="02020603050405020304" pitchFamily="18" charset="0"/>
              </a:rPr>
              <a:t>Check and upgrade VMware Tools before each power on</a:t>
            </a:r>
            <a:r>
              <a:rPr lang="en-GB" sz="1200" dirty="0">
                <a:solidFill>
                  <a:srgbClr val="000000"/>
                </a:solidFill>
                <a:latin typeface="Times New Roman" panose="02020603050405020304" pitchFamily="18" charset="0"/>
                <a:cs typeface="Times New Roman" panose="02020603050405020304" pitchFamily="18" charset="0"/>
              </a:rPr>
              <a:t> check box to check for a newer version of VMware Tools. If a newer version is found, VMware Tools is upgraded when the VM is power cycled.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select the </a:t>
            </a:r>
            <a:r>
              <a:rPr lang="en-GB" sz="1200" b="1" dirty="0">
                <a:solidFill>
                  <a:srgbClr val="000000"/>
                </a:solidFill>
                <a:latin typeface="Times New Roman" panose="02020603050405020304" pitchFamily="18" charset="0"/>
                <a:cs typeface="Times New Roman" panose="02020603050405020304" pitchFamily="18" charset="0"/>
              </a:rPr>
              <a:t>Synchronize guest time with host </a:t>
            </a:r>
            <a:r>
              <a:rPr lang="en-GB" sz="1200" dirty="0">
                <a:solidFill>
                  <a:srgbClr val="000000"/>
                </a:solidFill>
                <a:latin typeface="Times New Roman" panose="02020603050405020304" pitchFamily="18" charset="0"/>
                <a:cs typeface="Times New Roman" panose="02020603050405020304" pitchFamily="18" charset="0"/>
              </a:rPr>
              <a:t>check box, the guest operating system’s clock synchronizes with the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information about time keeping best practices for the guest operating systems that you use, see VMware knowledge base articles 1318 at </a:t>
            </a:r>
            <a:r>
              <a:rPr sz="1200">
                <a:hlinkClick r:id="rId3"/>
              </a:rPr>
              <a:t>http://kb.vmware.com/kb/1318</a:t>
            </a:r>
            <a:r>
              <a:rPr lang="en-GB" sz="1200" dirty="0">
                <a:solidFill>
                  <a:srgbClr val="000000"/>
                </a:solidFill>
                <a:latin typeface="Times New Roman" panose="02020603050405020304" pitchFamily="18" charset="0"/>
                <a:cs typeface="Times New Roman" panose="02020603050405020304" pitchFamily="18" charset="0"/>
              </a:rPr>
              <a:t> and 1006427 at </a:t>
            </a:r>
            <a:r>
              <a:rPr sz="1200">
                <a:hlinkClick r:id="rId4"/>
              </a:rPr>
              <a:t>http://kb.vmware.com/kb/1006427</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344"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6" name="Slide preview"/>
          <p:cNvSpPr>
            <a:spLocks noGrp="1" noRot="1" noChangeAspect="1"/>
          </p:cNvSpPr>
          <p:nvPr>
            <p:ph type="sldImg"/>
          </p:nvPr>
        </p:nvSpPr>
        <p:spPr/>
      </p:sp>
      <p:sp>
        <p:nvSpPr>
          <p:cNvPr id="1134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build a VM and select a guest operating system, </a:t>
            </a:r>
            <a:r>
              <a:rPr lang="en-GB" sz="1200" b="1" dirty="0">
                <a:solidFill>
                  <a:srgbClr val="000000"/>
                </a:solidFill>
                <a:latin typeface="Times New Roman" panose="02020603050405020304" pitchFamily="18" charset="0"/>
                <a:cs typeface="Times New Roman" panose="02020603050405020304" pitchFamily="18" charset="0"/>
              </a:rPr>
              <a:t>BIOS</a:t>
            </a:r>
            <a:r>
              <a:rPr lang="en-GB" sz="1200" dirty="0">
                <a:solidFill>
                  <a:srgbClr val="000000"/>
                </a:solidFill>
                <a:latin typeface="Times New Roman" panose="02020603050405020304" pitchFamily="18" charset="0"/>
                <a:cs typeface="Times New Roman" panose="02020603050405020304" pitchFamily="18" charset="0"/>
              </a:rPr>
              <a:t> or </a:t>
            </a:r>
            <a:r>
              <a:rPr lang="en-GB" sz="1200" b="1" dirty="0">
                <a:solidFill>
                  <a:srgbClr val="000000"/>
                </a:solidFill>
                <a:latin typeface="Times New Roman" panose="02020603050405020304" pitchFamily="18" charset="0"/>
                <a:cs typeface="Times New Roman" panose="02020603050405020304" pitchFamily="18" charset="0"/>
              </a:rPr>
              <a:t>EFI</a:t>
            </a:r>
            <a:r>
              <a:rPr lang="en-GB" sz="1200" dirty="0">
                <a:solidFill>
                  <a:srgbClr val="000000"/>
                </a:solidFill>
                <a:latin typeface="Times New Roman" panose="02020603050405020304" pitchFamily="18" charset="0"/>
                <a:cs typeface="Times New Roman" panose="02020603050405020304" pitchFamily="18" charset="0"/>
              </a:rPr>
              <a:t> is selected automatically, depending on the firmware supported by the operating system. Mac OS X Server guest operating systems support only Extensible Firmware Interface (EFI). If the operating system supports BIOS and EFI, you can change the boot option as needed. However, you must change the option before installing the guest OS.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UEFI Secure Boot is a security standard that helps ensure that your PC boots use only software that is trusted by the PC manufacturer. In an OS that supports UEFI Secure Boot, each piece of boot software is signed, including the bootloader, the operating system kernel, and operating system drivers. If you enable Secure Boot for a VM, you can load only signed drivers into that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the </a:t>
            </a:r>
            <a:r>
              <a:rPr lang="en-US" sz="2000" b="1" dirty="0">
                <a:solidFill>
                  <a:srgbClr val="000000"/>
                </a:solidFill>
                <a:latin typeface="Times New Roman" panose="02020603050405020304" pitchFamily="18" charset="0"/>
                <a:cs typeface="Courier New" pitchFamily="49" charset="0"/>
              </a:rPr>
              <a:t>Boot Delay</a:t>
            </a:r>
            <a:r>
              <a:rPr lang="en-GB" sz="1200" dirty="0">
                <a:solidFill>
                  <a:srgbClr val="000000"/>
                </a:solidFill>
                <a:latin typeface="Times New Roman" panose="02020603050405020304" pitchFamily="18" charset="0"/>
                <a:cs typeface="Times New Roman" panose="02020603050405020304" pitchFamily="18" charset="0"/>
              </a:rPr>
              <a:t> value, you can set a delay between the time when a VM is turned on and the guest OS starts to boot. A delayed boot can help stagger VM start ups when several VMs are powered 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change the BIOS or EFI settings. For example, you might want to force a VM to start from a CD/DVD. The next time the VM powers on, it goes straight into the BIOS. A forced entry into the firmware setup is much easier than powering on the VM, opening a console, and quickly trying to press the F2 key.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the Failed Boot Recovery setting, you can configure the VM to retry booting after 10 seconds (the default) if the VM fails to find a boot device.</a:t>
            </a:r>
          </a:p>
        </p:txBody>
      </p:sp>
      <p:sp>
        <p:nvSpPr>
          <p:cNvPr id="11348"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0" name="Slide preview"/>
          <p:cNvSpPr>
            <a:spLocks noGrp="1" noRot="1" noChangeAspect="1"/>
          </p:cNvSpPr>
          <p:nvPr>
            <p:ph type="sldImg"/>
          </p:nvPr>
        </p:nvSpPr>
        <p:spPr/>
      </p:sp>
      <p:sp>
        <p:nvSpPr>
          <p:cNvPr id="1135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When a VM is removed from the inventory, its files remain at the same storage location, and the VM can be re-registered in the datastore browser.</a:t>
            </a:r>
          </a:p>
        </p:txBody>
      </p:sp>
      <p:sp>
        <p:nvSpPr>
          <p:cNvPr id="11352"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9" name="Slide preview"/>
          <p:cNvSpPr>
            <a:spLocks noGrp="1" noRot="1" noChangeAspect="1"/>
          </p:cNvSpPr>
          <p:nvPr>
            <p:ph type="sldImg"/>
          </p:nvPr>
        </p:nvSpPr>
        <p:spPr/>
      </p:sp>
      <p:sp>
        <p:nvSpPr>
          <p:cNvPr id="11220" name="Notes"/>
          <p:cNvSpPr>
            <a:spLocks noGrp="1"/>
          </p:cNvSpPr>
          <p:nvPr>
            <p:ph type="body" idx="1"/>
          </p:nvPr>
        </p:nvSpPr>
        <p:spPr/>
        <p:txBody>
          <a:bodyPr wrap="square" rtlCol="0"/>
          <a:lstStyle/>
          <a:p>
            <a:pPr marL="0" indent="0">
              <a:buNone/>
            </a:pPr>
            <a:endParaRPr/>
          </a:p>
        </p:txBody>
      </p:sp>
      <p:sp>
        <p:nvSpPr>
          <p:cNvPr id="11221"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3" name="Slide preview"/>
          <p:cNvSpPr>
            <a:spLocks noGrp="1" noRot="1" noChangeAspect="1"/>
          </p:cNvSpPr>
          <p:nvPr>
            <p:ph type="sldImg"/>
          </p:nvPr>
        </p:nvSpPr>
        <p:spPr/>
      </p:sp>
      <p:sp>
        <p:nvSpPr>
          <p:cNvPr id="11354" name="Notes"/>
          <p:cNvSpPr>
            <a:spLocks noGrp="1"/>
          </p:cNvSpPr>
          <p:nvPr>
            <p:ph type="body" idx="1"/>
          </p:nvPr>
        </p:nvSpPr>
        <p:spPr/>
        <p:txBody>
          <a:bodyPr wrap="square" rtlCol="0"/>
          <a:lstStyle/>
          <a:p>
            <a:pPr marL="0" indent="0">
              <a:buNone/>
            </a:pPr>
            <a:endParaRPr/>
          </a:p>
        </p:txBody>
      </p:sp>
      <p:sp>
        <p:nvSpPr>
          <p:cNvPr id="11355"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 name="Slide preview"/>
          <p:cNvSpPr>
            <a:spLocks noGrp="1" noRot="1" noChangeAspect="1"/>
          </p:cNvSpPr>
          <p:nvPr>
            <p:ph type="sldImg"/>
          </p:nvPr>
        </p:nvSpPr>
        <p:spPr/>
      </p:sp>
      <p:sp>
        <p:nvSpPr>
          <p:cNvPr id="11357" name="Notes"/>
          <p:cNvSpPr>
            <a:spLocks noGrp="1"/>
          </p:cNvSpPr>
          <p:nvPr>
            <p:ph type="body" idx="1"/>
          </p:nvPr>
        </p:nvSpPr>
        <p:spPr/>
        <p:txBody>
          <a:bodyPr wrap="square" rtlCol="0"/>
          <a:lstStyle/>
          <a:p>
            <a:pPr marL="0" indent="0">
              <a:buNone/>
            </a:pPr>
            <a:endParaRPr/>
          </a:p>
        </p:txBody>
      </p:sp>
      <p:sp>
        <p:nvSpPr>
          <p:cNvPr id="11358"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0" name="Slide preview"/>
          <p:cNvSpPr>
            <a:spLocks noGrp="1" noRot="1" noChangeAspect="1"/>
          </p:cNvSpPr>
          <p:nvPr>
            <p:ph type="sldImg"/>
          </p:nvPr>
        </p:nvSpPr>
        <p:spPr/>
      </p:sp>
      <p:sp>
        <p:nvSpPr>
          <p:cNvPr id="11361" name="Notes"/>
          <p:cNvSpPr>
            <a:spLocks noGrp="1"/>
          </p:cNvSpPr>
          <p:nvPr>
            <p:ph type="body" idx="1"/>
          </p:nvPr>
        </p:nvSpPr>
        <p:spPr/>
        <p:txBody>
          <a:bodyPr wrap="square" rtlCol="0"/>
          <a:lstStyle/>
          <a:p>
            <a:pPr marL="0" indent="0">
              <a:buNone/>
            </a:pPr>
            <a:endParaRPr/>
          </a:p>
        </p:txBody>
      </p:sp>
      <p:sp>
        <p:nvSpPr>
          <p:cNvPr id="11362"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3" name="Slide preview"/>
          <p:cNvSpPr>
            <a:spLocks noGrp="1" noRot="1" noChangeAspect="1"/>
          </p:cNvSpPr>
          <p:nvPr>
            <p:ph type="sldImg"/>
          </p:nvPr>
        </p:nvSpPr>
        <p:spPr/>
      </p:sp>
      <p:sp>
        <p:nvSpPr>
          <p:cNvPr id="11364" name="Notes"/>
          <p:cNvSpPr>
            <a:spLocks noGrp="1"/>
          </p:cNvSpPr>
          <p:nvPr>
            <p:ph type="body" idx="1"/>
          </p:nvPr>
        </p:nvSpPr>
        <p:spPr/>
        <p:txBody>
          <a:bodyPr wrap="square" rtlCol="0"/>
          <a:lstStyle/>
          <a:p>
            <a:pPr marL="0" indent="0">
              <a:buNone/>
            </a:pPr>
            <a:endParaRPr/>
          </a:p>
        </p:txBody>
      </p:sp>
      <p:sp>
        <p:nvSpPr>
          <p:cNvPr id="11365"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 name="Slide preview"/>
          <p:cNvSpPr>
            <a:spLocks noGrp="1" noRot="1" noChangeAspect="1"/>
          </p:cNvSpPr>
          <p:nvPr>
            <p:ph type="sldImg"/>
          </p:nvPr>
        </p:nvSpPr>
        <p:spPr/>
      </p:sp>
      <p:sp>
        <p:nvSpPr>
          <p:cNvPr id="1136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deciding factor for using a particular migration technique is the purpose of performing the migration. For example, you might need to stop a host for maintenance but keep the VMs running. You use vSphere vMotion to migrate the VMs instead of performing a cold or suspended VM migration. If you must move a VM’s files to another datastore to better balance the disk load or transition to another storage array, you use vSphere Storage vMotion.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Some migration techniques, such as vSphere vMotion migration, have special hardware requirements that must be met to function properly. Other techniques, such as a cold migration, do not have special hardware requirements to function properly.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perform the different types of migration on either powered-off (cold) or powered-on (hot) VMs.</a:t>
            </a:r>
          </a:p>
        </p:txBody>
      </p:sp>
      <p:sp>
        <p:nvSpPr>
          <p:cNvPr id="11369"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1" name="Slide preview"/>
          <p:cNvSpPr>
            <a:spLocks noGrp="1" noRot="1" noChangeAspect="1"/>
          </p:cNvSpPr>
          <p:nvPr>
            <p:ph type="sldImg"/>
          </p:nvPr>
        </p:nvSpPr>
        <p:spPr/>
      </p:sp>
      <p:sp>
        <p:nvSpPr>
          <p:cNvPr id="1137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Using vSphere vMotion, you can migrate running VMs from one ESXi host to another ESXi host with no disruption or downtime. With vSphere vMotion, vSphere DRS can migrate running VMs from one host to another to ensure that the VMs have the resources that they require.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vSphere vMotion, the entire state of the VM is moved from one host to another, but the data storage remains in the same datastore.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state information includes the current memory content and all the information that defines and identifies the VM. The memory content includes transaction data and whatever bits of the operating system and applications are in memory. The definition and identification information stored in the state includes all the data that maps to the VM hardware elements, such as the BIOS, devices, CPU, and MAC addresses for the Ethernet cards.</a:t>
            </a:r>
          </a:p>
        </p:txBody>
      </p:sp>
      <p:sp>
        <p:nvSpPr>
          <p:cNvPr id="11373"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5" name="Slide preview"/>
          <p:cNvSpPr>
            <a:spLocks noGrp="1" noRot="1" noChangeAspect="1"/>
          </p:cNvSpPr>
          <p:nvPr>
            <p:ph type="sldImg"/>
          </p:nvPr>
        </p:nvSpPr>
        <p:spPr/>
      </p:sp>
      <p:sp>
        <p:nvSpPr>
          <p:cNvPr id="11376" name="Notes"/>
          <p:cNvSpPr>
            <a:spLocks noGrp="1"/>
          </p:cNvSpPr>
          <p:nvPr>
            <p:ph type="body" idx="1"/>
          </p:nvPr>
        </p:nvSpPr>
        <p:spPr/>
        <p:txBody>
          <a:bodyPr wrap="square" rtlCol="0"/>
          <a:lstStyle/>
          <a:p>
            <a:pPr marL="0" indent="0">
              <a:buNone/>
            </a:pPr>
            <a:endParaRPr/>
          </a:p>
        </p:txBody>
      </p:sp>
      <p:sp>
        <p:nvSpPr>
          <p:cNvPr id="11377"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0" name="Slide preview"/>
          <p:cNvSpPr>
            <a:spLocks noGrp="1" noRot="1" noChangeAspect="1"/>
          </p:cNvSpPr>
          <p:nvPr>
            <p:ph type="sldImg"/>
          </p:nvPr>
        </p:nvSpPr>
        <p:spPr/>
      </p:sp>
      <p:sp>
        <p:nvSpPr>
          <p:cNvPr id="1138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https://vmware.bravais.com/s/FbzaDb6owpSMKyKc940F</a:t>
            </a:r>
            <a:r>
              <a:rPr lang="en-GB" sz="1200" dirty="0">
                <a:solidFill>
                  <a:srgbClr val="000000"/>
                </a:solidFill>
                <a:latin typeface="Times New Roman" panose="02020603050405020304" pitchFamily="18" charset="0"/>
                <a:cs typeface="Times New Roman" panose="02020603050405020304" pitchFamily="18" charset="0"/>
              </a:rPr>
              <a:t>.</a:t>
            </a:r>
          </a:p>
          <a:p>
            <a:pPr marL="0" lvl="0" indent="0">
              <a:spcBef>
                <a:spcPts val="0"/>
              </a:spcBef>
              <a:spcAft>
                <a:spcPts val="0"/>
              </a:spcAft>
              <a:buNone/>
            </a:pPr>
            <a:r>
              <a:rPr lang="en-US" sz="2000" dirty="0">
                <a:solidFill>
                  <a:schemeClr val="tx2"/>
                </a:solidFill>
                <a:cs typeface="Calibri" pitchFamily="34" charset="0"/>
              </a:rPr>
              <a:t>A vSphere vMotion migration consists of the following steps:</a:t>
            </a:r>
          </a:p>
          <a:p>
            <a:pPr>
              <a:buFont typeface="+mj-lt"/>
              <a:buAutoNum type="arabicPeriod"/>
            </a:pPr>
            <a:r>
              <a:t>A shadow VM is created on the destination host.</a:t>
            </a:r>
          </a:p>
          <a:p>
            <a:pPr>
              <a:buFont typeface="+mj-lt"/>
              <a:buAutoNum type="arabicPeriod" startAt="2"/>
            </a:pPr>
            <a:r>
              <a:t>The VM’s memory state is copied over the vSphere vMotion network from the source host to the target host through the vSphere vMotion network. Users continue to access the VM and, potentially, update pages in memory. A list of modified pages in memory is kept in a memory bitmap on the source host.</a:t>
            </a:r>
          </a:p>
          <a:p>
            <a:pPr>
              <a:buFont typeface="+mj-lt"/>
              <a:buAutoNum type="arabicPeriod" startAt="3"/>
            </a:pPr>
            <a:r>
              <a:t>After the first pass of memory state copy completes, another pass of memory copy is performed to copy any pages that changed during the last iteration. This iterative memory copying continues until no changed pages remain.</a:t>
            </a:r>
          </a:p>
          <a:p>
            <a:pPr>
              <a:buFont typeface="+mj-lt"/>
              <a:buAutoNum type="arabicPeriod" startAt="4"/>
            </a:pPr>
            <a:r>
              <a:t>After most of the VM’s memory is copied from the source host to the target host, the VM is quiesced. No additional activity occurs on the VM. In the quiesce period, vSphere vMotion transfers the VM device state and memory bitmap to the destination host.</a:t>
            </a:r>
          </a:p>
          <a:p>
            <a:pPr>
              <a:buFont typeface="+mj-lt"/>
              <a:buAutoNum type="arabicPeriod" startAt="5"/>
            </a:pPr>
            <a:r>
              <a:t>Immediately after the VM is quiesced on the source host, the VM is initialized and starts running on the target host. A Gratuitous Address Resolution Protocol (GARP) request notifies the subnet that VM A’s MAC address is now on a new switch port.</a:t>
            </a:r>
          </a:p>
          <a:p>
            <a:pPr>
              <a:buFont typeface="+mj-lt"/>
              <a:buAutoNum type="arabicPeriod" startAt="6"/>
            </a:pPr>
            <a:r>
              <a:t>Users access the VM on the target host instead of the source host.</a:t>
            </a:r>
          </a:p>
          <a:p>
            <a:pPr>
              <a:buFont typeface="+mj-lt"/>
              <a:buAutoNum type="arabicPeriod" startAt="7"/>
            </a:pPr>
            <a:r>
              <a:t>The memory pages that the VM was using on the source host are marked as free.</a:t>
            </a:r>
          </a:p>
        </p:txBody>
      </p:sp>
      <p:sp>
        <p:nvSpPr>
          <p:cNvPr id="11382"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3" name="Slide preview"/>
          <p:cNvSpPr>
            <a:spLocks noGrp="1" noRot="1" noChangeAspect="1"/>
          </p:cNvSpPr>
          <p:nvPr>
            <p:ph type="sldImg"/>
          </p:nvPr>
        </p:nvSpPr>
        <p:spPr/>
      </p:sp>
      <p:sp>
        <p:nvSpPr>
          <p:cNvPr id="1138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the complete list of vSphere vMotion migration requirements, see </a:t>
            </a:r>
            <a:r>
              <a:rPr lang="en-US" sz="2000" i="1" dirty="0">
                <a:solidFill>
                  <a:srgbClr val="000000"/>
                </a:solidFill>
                <a:latin typeface="Times New Roman" panose="02020603050405020304" pitchFamily="18" charset="0"/>
                <a:cs typeface="Courier New" pitchFamily="49" charset="0"/>
              </a:rPr>
              <a:t>vCenter Server and Host Management</a:t>
            </a:r>
            <a:r>
              <a:rPr lang="en-GB" sz="1200" dirty="0">
                <a:solidFill>
                  <a:srgbClr val="000000"/>
                </a:solidFill>
                <a:latin typeface="Times New Roman" panose="02020603050405020304" pitchFamily="18" charset="0"/>
                <a:cs typeface="Times New Roman" panose="02020603050405020304" pitchFamily="18" charset="0"/>
              </a:rPr>
              <a:t> at </a:t>
            </a:r>
            <a:r>
              <a:rPr sz="1200">
                <a:hlinkClick r:id="rId3"/>
              </a:rPr>
              <a:t>https://docs.vmware.com/en/VMware-vSphere/7.0/com.vmware.vsphere.vcenterhost.doc/GUID-3B5AF2B1-C534-4426-B97A-D14019A8010F.html</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385" name="Slide number"/>
          <p:cNvSpPr>
            <a:spLocks noGrp="1"/>
          </p:cNvSpPr>
          <p:nvPr>
            <p:ph type="sldNum" sz="quarter" idx="10"/>
          </p:nvPr>
        </p:nvSpPr>
        <p:spPr/>
        <p:txBody>
          <a:bodyPr/>
          <a:lstStyle/>
          <a:p>
            <a:fld id="{C18812F0-6685-476B-B832-AFB48F091983}" type="slidenum">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 name="Slide preview"/>
          <p:cNvSpPr>
            <a:spLocks noGrp="1" noRot="1" noChangeAspect="1"/>
          </p:cNvSpPr>
          <p:nvPr>
            <p:ph type="sldImg"/>
          </p:nvPr>
        </p:nvSpPr>
        <p:spPr/>
      </p:sp>
      <p:sp>
        <p:nvSpPr>
          <p:cNvPr id="1138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cannot migrate a VM from a host that is registered to vCenter Server with an IPv4 address to a host that is registered with an IPv6 address.</a:t>
            </a:r>
            <a:br/>
            <a:r>
              <a:rPr lang="en-GB" sz="1200" dirty="0">
                <a:solidFill>
                  <a:srgbClr val="000000"/>
                </a:solidFill>
                <a:latin typeface="Times New Roman" panose="02020603050405020304" pitchFamily="18" charset="0"/>
                <a:cs typeface="Times New Roman" panose="02020603050405020304" pitchFamily="18" charset="0"/>
              </a:rPr>
              <a:t>Copying a swap file to a new location can result in slower migrations. If the destination host cannot access the specified swap file location, it stores the swap file with the VM configuration file.</a:t>
            </a:r>
          </a:p>
        </p:txBody>
      </p:sp>
      <p:sp>
        <p:nvSpPr>
          <p:cNvPr id="11388" name="Slide number"/>
          <p:cNvSpPr>
            <a:spLocks noGrp="1"/>
          </p:cNvSpPr>
          <p:nvPr>
            <p:ph type="sldNum" sz="quarter" idx="10"/>
          </p:nvPr>
        </p:nvSpPr>
        <p:spPr/>
        <p:txBody>
          <a:bodyPr/>
          <a:lstStyle/>
          <a:p>
            <a:fld id="{C18812F0-6685-476B-B832-AFB48F091983}" type="slidenum">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 name="Slide preview"/>
          <p:cNvSpPr>
            <a:spLocks noGrp="1" noRot="1" noChangeAspect="1"/>
          </p:cNvSpPr>
          <p:nvPr>
            <p:ph type="sldImg"/>
          </p:nvPr>
        </p:nvSpPr>
        <p:spPr/>
      </p:sp>
      <p:sp>
        <p:nvSpPr>
          <p:cNvPr id="11224" name="Notes"/>
          <p:cNvSpPr>
            <a:spLocks noGrp="1"/>
          </p:cNvSpPr>
          <p:nvPr>
            <p:ph type="body" idx="1"/>
          </p:nvPr>
        </p:nvSpPr>
        <p:spPr/>
        <p:txBody>
          <a:bodyPr wrap="square" rtlCol="0"/>
          <a:lstStyle/>
          <a:p>
            <a:pPr marL="0" indent="0">
              <a:buNone/>
            </a:pPr>
            <a:endParaRPr/>
          </a:p>
        </p:txBody>
      </p:sp>
      <p:sp>
        <p:nvSpPr>
          <p:cNvPr id="11225"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9" name="Slide preview"/>
          <p:cNvSpPr>
            <a:spLocks noGrp="1" noRot="1" noChangeAspect="1"/>
          </p:cNvSpPr>
          <p:nvPr>
            <p:ph type="sldImg"/>
          </p:nvPr>
        </p:nvSpPr>
        <p:spPr/>
      </p:sp>
      <p:sp>
        <p:nvSpPr>
          <p:cNvPr id="1139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Using 1 GbE network adapters for the vSphere vMotion network might result in migration failure, if you migrate VMs with large vGPU profiles.</a:t>
            </a:r>
          </a:p>
        </p:txBody>
      </p:sp>
      <p:sp>
        <p:nvSpPr>
          <p:cNvPr id="11391" name="Slide number"/>
          <p:cNvSpPr>
            <a:spLocks noGrp="1"/>
          </p:cNvSpPr>
          <p:nvPr>
            <p:ph type="sldNum" sz="quarter" idx="10"/>
          </p:nvPr>
        </p:nvSpPr>
        <p:spPr/>
        <p:txBody>
          <a:bodyPr/>
          <a:lstStyle/>
          <a:p>
            <a:fld id="{C18812F0-6685-476B-B832-AFB48F091983}" type="slidenum">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3" name="Slide preview"/>
          <p:cNvSpPr>
            <a:spLocks noGrp="1" noRot="1" noChangeAspect="1"/>
          </p:cNvSpPr>
          <p:nvPr>
            <p:ph type="sldImg"/>
          </p:nvPr>
        </p:nvSpPr>
        <p:spPr/>
      </p:sp>
      <p:sp>
        <p:nvSpPr>
          <p:cNvPr id="1139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If validation succeeds, you can continue in the wizard. If validation does not succeed, a list of vSphere vMotion errors and warnings displays in the Compatibility pane.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warnings, you can still perform a vSphere vMotion migration. But with errors, you cannot continue. You must exit the wizard and fix all errors before retrying the migration.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a failure occurs during the vSphere vMotion migration, the VM is not migrated and continues to run on the source host.</a:t>
            </a:r>
          </a:p>
        </p:txBody>
      </p:sp>
      <p:sp>
        <p:nvSpPr>
          <p:cNvPr id="11395" name="Slide number"/>
          <p:cNvSpPr>
            <a:spLocks noGrp="1"/>
          </p:cNvSpPr>
          <p:nvPr>
            <p:ph type="sldNum" sz="quarter" idx="10"/>
          </p:nvPr>
        </p:nvSpPr>
        <p:spPr/>
        <p:txBody>
          <a:bodyPr/>
          <a:lstStyle/>
          <a:p>
            <a:fld id="{C18812F0-6685-476B-B832-AFB48F091983}" type="slidenum">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 name="Slide preview"/>
          <p:cNvSpPr>
            <a:spLocks noGrp="1" noRot="1" noChangeAspect="1"/>
          </p:cNvSpPr>
          <p:nvPr>
            <p:ph type="sldImg"/>
          </p:nvPr>
        </p:nvSpPr>
        <p:spPr/>
      </p:sp>
      <p:sp>
        <p:nvSpPr>
          <p:cNvPr id="1139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Encrypted vSphere vMotion secures confidentiality, integrity, and authenticity of data that is transferred with vSphere vMotion. Encrypted vSphere vMotion supports all variants of vSphere vMotion, including migration across vCenter Server systems. Encrypted vSphere Storage vMotion is not supported.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cannot turn off encrypted vSphere vMotion for encrypted VMs.</a:t>
            </a:r>
          </a:p>
        </p:txBody>
      </p:sp>
      <p:sp>
        <p:nvSpPr>
          <p:cNvPr id="11399" name="Slide number"/>
          <p:cNvSpPr>
            <a:spLocks noGrp="1"/>
          </p:cNvSpPr>
          <p:nvPr>
            <p:ph type="sldNum" sz="quarter" idx="10"/>
          </p:nvPr>
        </p:nvSpPr>
        <p:spPr/>
        <p:txBody>
          <a:bodyPr/>
          <a:lstStyle/>
          <a:p>
            <a:fld id="{C18812F0-6685-476B-B832-AFB48F091983}" type="slidenum">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0" name="Slide preview"/>
          <p:cNvSpPr>
            <a:spLocks noGrp="1" noRot="1" noChangeAspect="1"/>
          </p:cNvSpPr>
          <p:nvPr>
            <p:ph type="sldImg"/>
          </p:nvPr>
        </p:nvSpPr>
        <p:spPr/>
      </p:sp>
      <p:sp>
        <p:nvSpPr>
          <p:cNvPr id="11401" name="Notes"/>
          <p:cNvSpPr>
            <a:spLocks noGrp="1"/>
          </p:cNvSpPr>
          <p:nvPr>
            <p:ph type="body" idx="1"/>
          </p:nvPr>
        </p:nvSpPr>
        <p:spPr/>
        <p:txBody>
          <a:bodyPr wrap="square" rtlCol="0"/>
          <a:lstStyle/>
          <a:p>
            <a:pPr marL="0" indent="0">
              <a:buNone/>
            </a:pPr>
            <a:endParaRPr/>
          </a:p>
        </p:txBody>
      </p:sp>
      <p:sp>
        <p:nvSpPr>
          <p:cNvPr id="11402" name="Slide number"/>
          <p:cNvSpPr>
            <a:spLocks noGrp="1"/>
          </p:cNvSpPr>
          <p:nvPr>
            <p:ph type="sldNum" sz="quarter" idx="10"/>
          </p:nvPr>
        </p:nvSpPr>
        <p:spPr/>
        <p:txBody>
          <a:bodyPr/>
          <a:lstStyle/>
          <a:p>
            <a:fld id="{C18812F0-6685-476B-B832-AFB48F091983}" type="slidenum">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4" name="Slide preview"/>
          <p:cNvSpPr>
            <a:spLocks noGrp="1" noRot="1" noChangeAspect="1"/>
          </p:cNvSpPr>
          <p:nvPr>
            <p:ph type="sldImg"/>
          </p:nvPr>
        </p:nvSpPr>
        <p:spPr/>
      </p:sp>
      <p:sp>
        <p:nvSpPr>
          <p:cNvPr id="1140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perform cross vCenter migrations between vCenter Server instances of different versions. For information on the supported versions, see VMware knowledge base article 2106952 at </a:t>
            </a:r>
            <a:r>
              <a:rPr sz="1200">
                <a:hlinkClick r:id="rId3"/>
              </a:rPr>
              <a:t>http://kb.vmware.com/kb/2106952</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406" name="Slide number"/>
          <p:cNvSpPr>
            <a:spLocks noGrp="1"/>
          </p:cNvSpPr>
          <p:nvPr>
            <p:ph type="sldNum" sz="quarter" idx="10"/>
          </p:nvPr>
        </p:nvSpPr>
        <p:spPr/>
        <p:txBody>
          <a:bodyPr/>
          <a:lstStyle/>
          <a:p>
            <a:fld id="{C18812F0-6685-476B-B832-AFB48F091983}" type="slidenum">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 name="Slide preview"/>
          <p:cNvSpPr>
            <a:spLocks noGrp="1" noRot="1" noChangeAspect="1"/>
          </p:cNvSpPr>
          <p:nvPr>
            <p:ph type="sldImg"/>
          </p:nvPr>
        </p:nvSpPr>
        <p:spPr/>
      </p:sp>
      <p:sp>
        <p:nvSpPr>
          <p:cNvPr id="11408" name="Notes"/>
          <p:cNvSpPr>
            <a:spLocks noGrp="1"/>
          </p:cNvSpPr>
          <p:nvPr>
            <p:ph type="body" idx="1"/>
          </p:nvPr>
        </p:nvSpPr>
        <p:spPr/>
        <p:txBody>
          <a:bodyPr wrap="square" rtlCol="0"/>
          <a:lstStyle/>
          <a:p>
            <a:pPr marL="0" indent="0">
              <a:buNone/>
            </a:pPr>
            <a:endParaRPr/>
          </a:p>
        </p:txBody>
      </p:sp>
      <p:sp>
        <p:nvSpPr>
          <p:cNvPr id="11409" name="Slide number"/>
          <p:cNvSpPr>
            <a:spLocks noGrp="1"/>
          </p:cNvSpPr>
          <p:nvPr>
            <p:ph type="sldNum" sz="quarter" idx="10"/>
          </p:nvPr>
        </p:nvSpPr>
        <p:spPr/>
        <p:txBody>
          <a:bodyPr/>
          <a:lstStyle/>
          <a:p>
            <a:fld id="{C18812F0-6685-476B-B832-AFB48F091983}" type="slidenum">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0" name="Slide preview"/>
          <p:cNvSpPr>
            <a:spLocks noGrp="1" noRot="1" noChangeAspect="1"/>
          </p:cNvSpPr>
          <p:nvPr>
            <p:ph type="sldImg"/>
          </p:nvPr>
        </p:nvSpPr>
        <p:spPr/>
      </p:sp>
      <p:sp>
        <p:nvSpPr>
          <p:cNvPr id="11411"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Consider the following key points about TCP/IP stacks at the VMkernel level:</a:t>
            </a:r>
          </a:p>
          <a:p>
            <a:pPr>
              <a:buFont typeface="Arial" pitchFamily="34" charset="0"/>
              <a:buChar char="•"/>
            </a:pPr>
            <a:r>
              <a:t>Default TCP/IP stack: Provides networking support for the management traffic between vCenter Server and ESXi hosts and for system traffic such as vSphere vMotion, IP storage, and vSphere Fault Tolerance.</a:t>
            </a:r>
          </a:p>
          <a:p>
            <a:pPr>
              <a:buFont typeface="Arial" pitchFamily="34" charset="0"/>
              <a:buChar char="•"/>
            </a:pPr>
            <a:r>
              <a:t>vSphere vMotion TCP/IP stack: Supports the traffic for hot migrations of VMs.</a:t>
            </a:r>
          </a:p>
          <a:p>
            <a:pPr>
              <a:buFont typeface="Arial" pitchFamily="34" charset="0"/>
              <a:buChar char="•"/>
            </a:pPr>
            <a:r>
              <a:t>Provisioning TCP/IP stack: Supports the traffic for VM cold migration, cloning, and snapshot creation. You can use the provisioning TPC/IP stack to handle NFC traffic during long-distance vSphere vMotion migration. VMkernel adapters configured with the provisioning TCP/IP stack handle the traffic from cloning the virtual disks of the migrated VMs in long-distance vSphere vMotion.</a:t>
            </a:r>
          </a:p>
          <a:p>
            <a:pPr lvl="0">
              <a:buFont typeface="Arial" pitchFamily="34" charset="0"/>
              <a:buChar char=" "/>
            </a:pPr>
            <a:r>
              <a:t>By using the provisioning TCP/IP stack, you can isolate the traffic from the cloning operations on a separate gateway. After you configure a VMkernel adapter with the provisioning TCP/IP stack, all adapters on the default TCP/IP stack are disabled for the provisioning traffic.</a:t>
            </a:r>
          </a:p>
          <a:p>
            <a:pPr>
              <a:buFont typeface="Arial" pitchFamily="34" charset="0"/>
              <a:buChar char="•"/>
            </a:pPr>
            <a:r>
              <a:t>Custom TCP/IP stacks: You can create a custom TCP/IP stack on a host to forward networking traffic through a custom application. Open an SSH connection to the host and run the vSphere CLI command: </a:t>
            </a:r>
          </a:p>
          <a:p>
            <a:pPr lvl="0">
              <a:buFont typeface="Arial" pitchFamily="34" charset="0"/>
              <a:buChar char=" "/>
            </a:pPr>
            <a:r>
              <a:rPr lang="en-US" sz="2000" dirty="0">
                <a:solidFill>
                  <a:srgbClr val="000000"/>
                </a:solidFill>
                <a:latin typeface="Courier New" panose="02070309020205020404" pitchFamily="49" charset="0"/>
                <a:cs typeface="Courier New" pitchFamily="49" charset="0"/>
              </a:rPr>
              <a:t>esxcli network ip netstack add -N="stack_name"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Take appropriate security measures to prevent unauthorized access to the management and system traffic in your vSphere environment. For example, isolate the vSphere vMotion traffic in a separate network that includes only the ESXi hosts that participate in the migration. Isolate the management traffic in a network that only network and security administrators can access.</a:t>
            </a:r>
          </a:p>
        </p:txBody>
      </p:sp>
      <p:sp>
        <p:nvSpPr>
          <p:cNvPr id="11412" name="Slide number"/>
          <p:cNvSpPr>
            <a:spLocks noGrp="1"/>
          </p:cNvSpPr>
          <p:nvPr>
            <p:ph type="sldNum" sz="quarter" idx="10"/>
          </p:nvPr>
        </p:nvSpPr>
        <p:spPr/>
        <p:txBody>
          <a:bodyPr/>
          <a:lstStyle/>
          <a:p>
            <a:fld id="{C18812F0-6685-476B-B832-AFB48F091983}" type="slidenum">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4" name="Slide preview"/>
          <p:cNvSpPr>
            <a:spLocks noGrp="1" noRot="1" noChangeAspect="1"/>
          </p:cNvSpPr>
          <p:nvPr>
            <p:ph type="sldImg"/>
          </p:nvPr>
        </p:nvSpPr>
        <p:spPr/>
      </p:sp>
      <p:sp>
        <p:nvSpPr>
          <p:cNvPr id="1141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vMotion TCP/IP stacks support the traffic for hot migrations of VMs. Use the vSphere vMotion TCP/IP stack to provide better isolation for the vSphere vMotion traffic. After you create a VMkernel adapter on the vSphere vMotion TCP/IP stack, you can use only this stack for vSphere vMotion migration on this host.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VMkernel adapters on the default TCP/IP stack are disabled for the vSphere vMotion service after you create a VMkernel adapter on the vSphere vMotion TCP/IP stack. If a hot migration uses the default TCP/IP stack while you configure VMkernel adapters with the vMotion TCP/IP stack, the migration completes successfully. However, these VMkernel adapters on the default TCP/IP stack are disabled for future vSphere vMotion sessions.</a:t>
            </a:r>
          </a:p>
        </p:txBody>
      </p:sp>
      <p:sp>
        <p:nvSpPr>
          <p:cNvPr id="11416" name="Slide number"/>
          <p:cNvSpPr>
            <a:spLocks noGrp="1"/>
          </p:cNvSpPr>
          <p:nvPr>
            <p:ph type="sldNum" sz="quarter" idx="10"/>
          </p:nvPr>
        </p:nvSpPr>
        <p:spPr/>
        <p:txBody>
          <a:bodyPr/>
          <a:lstStyle/>
          <a:p>
            <a:fld id="{C18812F0-6685-476B-B832-AFB48F091983}" type="slidenum">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8" name="Slide preview"/>
          <p:cNvSpPr>
            <a:spLocks noGrp="1" noRot="1" noChangeAspect="1"/>
          </p:cNvSpPr>
          <p:nvPr>
            <p:ph type="sldImg"/>
          </p:nvPr>
        </p:nvSpPr>
        <p:spPr/>
      </p:sp>
      <p:sp>
        <p:nvSpPr>
          <p:cNvPr id="1141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In the follow-the-sun scenario, a global support team might support a certain set of VMs. As one support team ends their workday, another support team in a different timezone takes over support duty. The VMs being supported can be moved from one geographical location to another so that the support team on duty can access those VMs locally instead of long distance.</a:t>
            </a:r>
          </a:p>
        </p:txBody>
      </p:sp>
      <p:sp>
        <p:nvSpPr>
          <p:cNvPr id="11420" name="Slide number"/>
          <p:cNvSpPr>
            <a:spLocks noGrp="1"/>
          </p:cNvSpPr>
          <p:nvPr>
            <p:ph type="sldNum" sz="quarter" idx="10"/>
          </p:nvPr>
        </p:nvSpPr>
        <p:spPr/>
        <p:txBody>
          <a:bodyPr/>
          <a:lstStyle/>
          <a:p>
            <a:fld id="{C18812F0-6685-476B-B832-AFB48F091983}" type="slidenum">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1" name="Slide preview"/>
          <p:cNvSpPr>
            <a:spLocks noGrp="1" noRot="1" noChangeAspect="1"/>
          </p:cNvSpPr>
          <p:nvPr>
            <p:ph type="sldImg"/>
          </p:nvPr>
        </p:nvSpPr>
        <p:spPr/>
      </p:sp>
      <p:sp>
        <p:nvSpPr>
          <p:cNvPr id="11422" name="Notes"/>
          <p:cNvSpPr>
            <a:spLocks noGrp="1"/>
          </p:cNvSpPr>
          <p:nvPr>
            <p:ph type="body" idx="1"/>
          </p:nvPr>
        </p:nvSpPr>
        <p:spPr/>
        <p:txBody>
          <a:bodyPr wrap="square" rtlCol="0"/>
          <a:lstStyle/>
          <a:p>
            <a:pPr marL="0" indent="0">
              <a:buNone/>
            </a:pPr>
            <a:endParaRPr/>
          </a:p>
        </p:txBody>
      </p:sp>
      <p:sp>
        <p:nvSpPr>
          <p:cNvPr id="11423" name="Slide number"/>
          <p:cNvSpPr>
            <a:spLocks noGrp="1"/>
          </p:cNvSpPr>
          <p:nvPr>
            <p:ph type="sldNum" sz="quarter" idx="10"/>
          </p:nvPr>
        </p:nvSpPr>
        <p:spPr/>
        <p:txBody>
          <a:bodyPr/>
          <a:lstStyle/>
          <a:p>
            <a:fld id="{C18812F0-6685-476B-B832-AFB48F091983}" type="slidenum">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6" name="Slide preview"/>
          <p:cNvSpPr>
            <a:spLocks noGrp="1" noRot="1" noChangeAspect="1"/>
          </p:cNvSpPr>
          <p:nvPr>
            <p:ph type="sldImg"/>
          </p:nvPr>
        </p:nvSpPr>
        <p:spPr/>
      </p:sp>
      <p:sp>
        <p:nvSpPr>
          <p:cNvPr id="11227" name="Notes"/>
          <p:cNvSpPr>
            <a:spLocks noGrp="1"/>
          </p:cNvSpPr>
          <p:nvPr>
            <p:ph type="body" idx="1"/>
          </p:nvPr>
        </p:nvSpPr>
        <p:spPr/>
        <p:txBody>
          <a:bodyPr wrap="square" rtlCol="0"/>
          <a:lstStyle/>
          <a:p>
            <a:pPr marL="0" indent="0">
              <a:buNone/>
            </a:pPr>
            <a:endParaRPr/>
          </a:p>
        </p:txBody>
      </p:sp>
      <p:sp>
        <p:nvSpPr>
          <p:cNvPr id="11228"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4" name="Slide preview"/>
          <p:cNvSpPr>
            <a:spLocks noGrp="1" noRot="1" noChangeAspect="1"/>
          </p:cNvSpPr>
          <p:nvPr>
            <p:ph type="sldImg"/>
          </p:nvPr>
        </p:nvSpPr>
        <p:spPr/>
      </p:sp>
      <p:sp>
        <p:nvSpPr>
          <p:cNvPr id="11425" name="Notes"/>
          <p:cNvSpPr>
            <a:spLocks noGrp="1"/>
          </p:cNvSpPr>
          <p:nvPr>
            <p:ph type="body" idx="1"/>
          </p:nvPr>
        </p:nvSpPr>
        <p:spPr/>
        <p:txBody>
          <a:bodyPr wrap="square" rtlCol="0"/>
          <a:lstStyle/>
          <a:p>
            <a:pPr marL="0" indent="0">
              <a:buNone/>
            </a:pPr>
            <a:endParaRPr/>
          </a:p>
        </p:txBody>
      </p:sp>
      <p:sp>
        <p:nvSpPr>
          <p:cNvPr id="11426" name="Slide number"/>
          <p:cNvSpPr>
            <a:spLocks noGrp="1"/>
          </p:cNvSpPr>
          <p:nvPr>
            <p:ph type="sldNum" sz="quarter" idx="10"/>
          </p:nvPr>
        </p:nvSpPr>
        <p:spPr/>
        <p:txBody>
          <a:bodyPr/>
          <a:lstStyle/>
          <a:p>
            <a:fld id="{C18812F0-6685-476B-B832-AFB48F091983}" type="slidenum">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 name="Slide preview"/>
          <p:cNvSpPr>
            <a:spLocks noGrp="1" noRot="1" noChangeAspect="1"/>
          </p:cNvSpPr>
          <p:nvPr>
            <p:ph type="sldImg"/>
          </p:nvPr>
        </p:nvSpPr>
        <p:spPr/>
      </p:sp>
      <p:sp>
        <p:nvSpPr>
          <p:cNvPr id="11428" name="Notes"/>
          <p:cNvSpPr>
            <a:spLocks noGrp="1"/>
          </p:cNvSpPr>
          <p:nvPr>
            <p:ph type="body" idx="1"/>
          </p:nvPr>
        </p:nvSpPr>
        <p:spPr/>
        <p:txBody>
          <a:bodyPr wrap="square" rtlCol="0"/>
          <a:lstStyle/>
          <a:p>
            <a:pPr marL="0" indent="0">
              <a:buNone/>
            </a:pPr>
            <a:endParaRPr/>
          </a:p>
        </p:txBody>
      </p:sp>
      <p:sp>
        <p:nvSpPr>
          <p:cNvPr id="11429" name="Slide number"/>
          <p:cNvSpPr>
            <a:spLocks noGrp="1"/>
          </p:cNvSpPr>
          <p:nvPr>
            <p:ph type="sldNum" sz="quarter" idx="10"/>
          </p:nvPr>
        </p:nvSpPr>
        <p:spPr/>
        <p:txBody>
          <a:bodyPr/>
          <a:lstStyle/>
          <a:p>
            <a:fld id="{C18812F0-6685-476B-B832-AFB48F091983}" type="slidenum">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1" name="Slide preview"/>
          <p:cNvSpPr>
            <a:spLocks noGrp="1" noRot="1" noChangeAspect="1"/>
          </p:cNvSpPr>
          <p:nvPr>
            <p:ph type="sldImg"/>
          </p:nvPr>
        </p:nvSpPr>
        <p:spPr/>
      </p:sp>
      <p:sp>
        <p:nvSpPr>
          <p:cNvPr id="11432" name="Notes"/>
          <p:cNvSpPr>
            <a:spLocks noGrp="1"/>
          </p:cNvSpPr>
          <p:nvPr>
            <p:ph type="body" idx="1"/>
          </p:nvPr>
        </p:nvSpPr>
        <p:spPr/>
        <p:txBody>
          <a:bodyPr wrap="square" rtlCol="0"/>
          <a:lstStyle/>
          <a:p>
            <a:pPr marL="0" indent="0">
              <a:buNone/>
            </a:pPr>
            <a:endParaRPr/>
          </a:p>
        </p:txBody>
      </p:sp>
      <p:sp>
        <p:nvSpPr>
          <p:cNvPr id="11433" name="Slide number"/>
          <p:cNvSpPr>
            <a:spLocks noGrp="1"/>
          </p:cNvSpPr>
          <p:nvPr>
            <p:ph type="sldNum" sz="quarter" idx="10"/>
          </p:nvPr>
        </p:nvSpPr>
        <p:spPr/>
        <p:txBody>
          <a:bodyPr/>
          <a:lstStyle/>
          <a:p>
            <a:fld id="{C18812F0-6685-476B-B832-AFB48F091983}" type="slidenum">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4" name="Slide preview"/>
          <p:cNvSpPr>
            <a:spLocks noGrp="1" noRot="1" noChangeAspect="1"/>
          </p:cNvSpPr>
          <p:nvPr>
            <p:ph type="sldImg"/>
          </p:nvPr>
        </p:nvSpPr>
        <p:spPr/>
      </p:sp>
      <p:sp>
        <p:nvSpPr>
          <p:cNvPr id="11435" name="Notes"/>
          <p:cNvSpPr>
            <a:spLocks noGrp="1"/>
          </p:cNvSpPr>
          <p:nvPr>
            <p:ph type="body" idx="1"/>
          </p:nvPr>
        </p:nvSpPr>
        <p:spPr/>
        <p:txBody>
          <a:bodyPr wrap="square" rtlCol="0"/>
          <a:lstStyle/>
          <a:p>
            <a:pPr marL="0" indent="0">
              <a:buNone/>
            </a:pPr>
            <a:endParaRPr/>
          </a:p>
        </p:txBody>
      </p:sp>
      <p:sp>
        <p:nvSpPr>
          <p:cNvPr id="11436" name="Slide number"/>
          <p:cNvSpPr>
            <a:spLocks noGrp="1"/>
          </p:cNvSpPr>
          <p:nvPr>
            <p:ph type="sldNum" sz="quarter" idx="10"/>
          </p:nvPr>
        </p:nvSpPr>
        <p:spPr/>
        <p:txBody>
          <a:bodyPr/>
          <a:lstStyle/>
          <a:p>
            <a:fld id="{C18812F0-6685-476B-B832-AFB48F091983}" type="slidenum">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 name="Slide preview"/>
          <p:cNvSpPr>
            <a:spLocks noGrp="1" noRot="1" noChangeAspect="1"/>
          </p:cNvSpPr>
          <p:nvPr>
            <p:ph type="sldImg"/>
          </p:nvPr>
        </p:nvSpPr>
        <p:spPr/>
      </p:sp>
      <p:sp>
        <p:nvSpPr>
          <p:cNvPr id="1143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Depending on the CPU characteristic, an exact match between the source and target host might or might not be required. </a:t>
            </a:r>
            <a:br/>
            <a:r>
              <a:rPr lang="en-GB" sz="1200" dirty="0">
                <a:solidFill>
                  <a:srgbClr val="000000"/>
                </a:solidFill>
                <a:latin typeface="Times New Roman" panose="02020603050405020304" pitchFamily="18" charset="0"/>
                <a:cs typeface="Times New Roman" panose="02020603050405020304" pitchFamily="18" charset="0"/>
              </a:rPr>
              <a:t>For example, if hyperthreading is enabled on the source host and disabled on the destination host, the vSphere vMotion migration continues because the VMkernel handles this difference in characteristics. </a:t>
            </a:r>
            <a:br/>
            <a:r>
              <a:rPr lang="en-GB" sz="1200" dirty="0">
                <a:solidFill>
                  <a:srgbClr val="000000"/>
                </a:solidFill>
                <a:latin typeface="Times New Roman" panose="02020603050405020304" pitchFamily="18" charset="0"/>
                <a:cs typeface="Times New Roman" panose="02020603050405020304" pitchFamily="18" charset="0"/>
              </a:rPr>
              <a:t>But, if the source host processor supports SSE4.1 instructions and the destination host processor does not support them, the hosts are considered incompatible and the vSphere vMotion migration fails. </a:t>
            </a:r>
            <a:br/>
            <a:r>
              <a:rPr lang="en-GB" sz="1200" dirty="0">
                <a:solidFill>
                  <a:srgbClr val="000000"/>
                </a:solidFill>
                <a:latin typeface="Times New Roman" panose="02020603050405020304" pitchFamily="18" charset="0"/>
                <a:cs typeface="Times New Roman" panose="02020603050405020304" pitchFamily="18" charset="0"/>
              </a:rPr>
              <a:t>SSE4.1 instructions are application-level instructions that bypass the virtualization layer and might cause application instability if mismatched after a migration with vSphere vMotion.</a:t>
            </a:r>
          </a:p>
        </p:txBody>
      </p:sp>
      <p:sp>
        <p:nvSpPr>
          <p:cNvPr id="11440" name="Slide number"/>
          <p:cNvSpPr>
            <a:spLocks noGrp="1"/>
          </p:cNvSpPr>
          <p:nvPr>
            <p:ph type="sldNum" sz="quarter" idx="10"/>
          </p:nvPr>
        </p:nvSpPr>
        <p:spPr/>
        <p:txBody>
          <a:bodyPr/>
          <a:lstStyle/>
          <a:p>
            <a:fld id="{C18812F0-6685-476B-B832-AFB48F091983}" type="slidenum">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2" name="Slide preview"/>
          <p:cNvSpPr>
            <a:spLocks noGrp="1" noRot="1" noChangeAspect="1"/>
          </p:cNvSpPr>
          <p:nvPr>
            <p:ph type="sldImg"/>
          </p:nvPr>
        </p:nvSpPr>
        <p:spPr/>
      </p:sp>
      <p:sp>
        <p:nvSpPr>
          <p:cNvPr id="11443"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Enhanced vMotion Compatibility ensures that all hosts in a cluster present the same CPU feature set to VMs, even if the CPUs on the hosts differ.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Enhanced vMotion Compatibility facilitates safe vSphere vMotion migration across a range of CPU generations. With Enhanced vMotion Compatibility, you can use vSphere vMotion to migrate VMs among CPUs that otherwise are considered incompatible.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Enhanced vMotion Compatibility allows vCenter Server to enforce vSphere vMotion compatibility among all hosts in a cluster by forcing hosts to expose a common set of CPU features (baseline) to VMs. A baseline is a set of CPU features that are supported by every host in the cluster. When you configure Enhanced vMotion Compatibility, you set all host processors in the cluster to present the features of a baseline processor. After the features are enabled for a cluster, hosts that are added to the cluster are automatically configured to the CPU baseline.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Hosts that cannot be configured to the baseline are not permitted to join the cluster. VMs in the cluster always see an identical CPU feature set, no matter which host they happen to run on. Because this process is automatic, Enhanced vMotion Compatibility is easy to use and requires no specialized knowledge of CPU features and masks.</a:t>
            </a:r>
          </a:p>
        </p:txBody>
      </p:sp>
      <p:sp>
        <p:nvSpPr>
          <p:cNvPr id="11444" name="Slide number"/>
          <p:cNvSpPr>
            <a:spLocks noGrp="1"/>
          </p:cNvSpPr>
          <p:nvPr>
            <p:ph type="sldNum" sz="quarter" idx="10"/>
          </p:nvPr>
        </p:nvSpPr>
        <p:spPr/>
        <p:txBody>
          <a:bodyPr/>
          <a:lstStyle/>
          <a:p>
            <a:fld id="{C18812F0-6685-476B-B832-AFB48F091983}" type="slidenum">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5" name="Slide preview"/>
          <p:cNvSpPr>
            <a:spLocks noGrp="1" noRot="1" noChangeAspect="1"/>
          </p:cNvSpPr>
          <p:nvPr>
            <p:ph type="sldImg"/>
          </p:nvPr>
        </p:nvSpPr>
        <p:spPr/>
      </p:sp>
      <p:sp>
        <p:nvSpPr>
          <p:cNvPr id="11446"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Before you create an Enhanced vMotion Compatibility cluster, ensure that the hosts that you intend to add to the cluster meet the requirements.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Enhanced vMotion Compatibility automatically configures hosts whose CPUs have Intel FlexMigration and AMD-V Extended Migration technologies to be compatible with vSphere vMotion with hosts that use older CPUs.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Enhanced vMotion Compatibility to function properly, the applications on the VMs must be written to use the CPU ID machine instruction for discovering CPU features as recommended by the CPU vendors. vSphere cannot support Enhanced vMotion Compatibility with applications that do not follow the CPU vendor recommendations for discovering CPU features.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To determine which EVC modes are compatible with your CPU, search the VMware Compatibility Guide at </a:t>
            </a:r>
            <a:r>
              <a:rPr sz="1200">
                <a:hlinkClick r:id="rId3"/>
              </a:rPr>
              <a:t>http://www.vmware.com/resources/compatibility</a:t>
            </a:r>
            <a:r>
              <a:rPr lang="en-GB" sz="1200" dirty="0">
                <a:solidFill>
                  <a:srgbClr val="000000"/>
                </a:solidFill>
                <a:latin typeface="Times New Roman" panose="02020603050405020304" pitchFamily="18" charset="0"/>
                <a:cs typeface="Times New Roman" panose="02020603050405020304" pitchFamily="18" charset="0"/>
              </a:rPr>
              <a:t>. Search for the server model or CPU family, and click the entry in the CPU Series column to display the compatible EVC modes.</a:t>
            </a:r>
          </a:p>
        </p:txBody>
      </p:sp>
      <p:sp>
        <p:nvSpPr>
          <p:cNvPr id="11447" name="Slide number"/>
          <p:cNvSpPr>
            <a:spLocks noGrp="1"/>
          </p:cNvSpPr>
          <p:nvPr>
            <p:ph type="sldNum" sz="quarter" idx="10"/>
          </p:nvPr>
        </p:nvSpPr>
        <p:spPr/>
        <p:txBody>
          <a:bodyPr/>
          <a:lstStyle/>
          <a:p>
            <a:fld id="{C18812F0-6685-476B-B832-AFB48F091983}" type="slidenum">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9" name="Slide preview"/>
          <p:cNvSpPr>
            <a:spLocks noGrp="1" noRot="1" noChangeAspect="1"/>
          </p:cNvSpPr>
          <p:nvPr>
            <p:ph type="sldImg"/>
          </p:nvPr>
        </p:nvSpPr>
        <p:spPr/>
      </p:sp>
      <p:sp>
        <p:nvSpPr>
          <p:cNvPr id="11450"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You can use one of the following methods to create an Enhanced vMotion Compatibility cluster:</a:t>
            </a:r>
          </a:p>
          <a:p>
            <a:pPr>
              <a:buFont typeface="Arial" pitchFamily="34" charset="0"/>
              <a:buChar char="•"/>
            </a:pPr>
            <a:r>
              <a:t>Create an empty cluster with EVC mode enabled and move hosts into the cluster.</a:t>
            </a:r>
          </a:p>
          <a:p>
            <a:pPr>
              <a:buFont typeface="Arial" pitchFamily="34" charset="0"/>
              <a:buChar char="•"/>
            </a:pPr>
            <a:r>
              <a:t>Enable EVC mode on an existing cluster.</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For information about Enhanced vMotion Compatibility processor support, see VMware knowledge base article 1003212 at </a:t>
            </a:r>
            <a:r>
              <a:rPr sz="1200">
                <a:hlinkClick r:id="rId3"/>
              </a:rPr>
              <a:t>http://kb.vmware.com/kb/1003212</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451" name="Slide number"/>
          <p:cNvSpPr>
            <a:spLocks noGrp="1"/>
          </p:cNvSpPr>
          <p:nvPr>
            <p:ph type="sldNum" sz="quarter" idx="10"/>
          </p:nvPr>
        </p:nvSpPr>
        <p:spPr/>
        <p:txBody>
          <a:bodyPr/>
          <a:lstStyle/>
          <a:p>
            <a:fld id="{C18812F0-6685-476B-B832-AFB48F091983}" type="slidenum">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3" name="Slide preview"/>
          <p:cNvSpPr>
            <a:spLocks noGrp="1" noRot="1" noChangeAspect="1"/>
          </p:cNvSpPr>
          <p:nvPr>
            <p:ph type="sldImg"/>
          </p:nvPr>
        </p:nvSpPr>
        <p:spPr/>
      </p:sp>
      <p:sp>
        <p:nvSpPr>
          <p:cNvPr id="11454" name="Notes"/>
          <p:cNvSpPr>
            <a:spLocks noGrp="1"/>
          </p:cNvSpPr>
          <p:nvPr>
            <p:ph type="body" idx="1"/>
          </p:nvPr>
        </p:nvSpPr>
        <p:spPr/>
        <p:txBody>
          <a:bodyPr wrap="square" rtlCol="0"/>
          <a:lstStyle/>
          <a:p>
            <a:pPr marL="0" indent="0">
              <a:buNone/>
            </a:pPr>
            <a:endParaRPr/>
          </a:p>
        </p:txBody>
      </p:sp>
      <p:sp>
        <p:nvSpPr>
          <p:cNvPr id="11455" name="Slide number"/>
          <p:cNvSpPr>
            <a:spLocks noGrp="1"/>
          </p:cNvSpPr>
          <p:nvPr>
            <p:ph type="sldNum" sz="quarter" idx="10"/>
          </p:nvPr>
        </p:nvSpPr>
        <p:spPr/>
        <p:txBody>
          <a:bodyPr/>
          <a:lstStyle/>
          <a:p>
            <a:fld id="{C18812F0-6685-476B-B832-AFB48F091983}" type="slidenum">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7" name="Slide preview"/>
          <p:cNvSpPr>
            <a:spLocks noGrp="1" noRot="1" noChangeAspect="1"/>
          </p:cNvSpPr>
          <p:nvPr>
            <p:ph type="sldImg"/>
          </p:nvPr>
        </p:nvSpPr>
        <p:spPr/>
      </p:sp>
      <p:sp>
        <p:nvSpPr>
          <p:cNvPr id="1145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With per-VM EVC mode, the EVC mode becomes an attribute of the VM rather than the specific processor generation it happens to be booted on in the cluster. This feature supports seamless migration between two data centers that have different processors. Further, the feature is persisted per VM and does not lose the EVC mode during migrations across clusters or during power cycles.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In this diagram, EVC mode is not enabled on the cluster. The cluster consists of differing CPU models with different feature sets. The VMs with per-VM EVC mode can run on any ESXi host that can satisfy the defined EVC mode.</a:t>
            </a:r>
          </a:p>
        </p:txBody>
      </p:sp>
      <p:sp>
        <p:nvSpPr>
          <p:cNvPr id="11459" name="Slide number"/>
          <p:cNvSpPr>
            <a:spLocks noGrp="1"/>
          </p:cNvSpPr>
          <p:nvPr>
            <p:ph type="sldNum" sz="quarter" idx="10"/>
          </p:nvPr>
        </p:nvSpPr>
        <p:spPr/>
        <p:txBody>
          <a:bodyPr/>
          <a:lstStyle/>
          <a:p>
            <a:fld id="{C18812F0-6685-476B-B832-AFB48F091983}" type="slidenum">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0" name="Slide preview"/>
          <p:cNvSpPr>
            <a:spLocks noGrp="1" noRot="1" noChangeAspect="1"/>
          </p:cNvSpPr>
          <p:nvPr>
            <p:ph type="sldImg"/>
          </p:nvPr>
        </p:nvSpPr>
        <p:spPr/>
      </p:sp>
      <p:sp>
        <p:nvSpPr>
          <p:cNvPr id="11231"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Creating templates makes the provisioning of virtual machines much faster and less error-prone than provisioning physical machines and creating a VM by using the New Virtual Machine wizard.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Templates coexist with VMs in the inventory. You can organize collections of VMs and templates into arbitrary folders and apply permissions to VMs and templates. You can change VMs into templates without having to make a full copy of the VM files and create an object.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deploy a VM from a template. The deployed VM is added to the folder that you selected when creating the template.</a:t>
            </a:r>
          </a:p>
        </p:txBody>
      </p:sp>
      <p:sp>
        <p:nvSpPr>
          <p:cNvPr id="11232"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0" name="Slide preview"/>
          <p:cNvSpPr>
            <a:spLocks noGrp="1" noRot="1" noChangeAspect="1"/>
          </p:cNvSpPr>
          <p:nvPr>
            <p:ph type="sldImg"/>
          </p:nvPr>
        </p:nvSpPr>
        <p:spPr/>
      </p:sp>
      <p:sp>
        <p:nvSpPr>
          <p:cNvPr id="11461" name="Notes"/>
          <p:cNvSpPr>
            <a:spLocks noGrp="1"/>
          </p:cNvSpPr>
          <p:nvPr>
            <p:ph type="body" idx="1"/>
          </p:nvPr>
        </p:nvSpPr>
        <p:spPr/>
        <p:txBody>
          <a:bodyPr wrap="square" rtlCol="0"/>
          <a:lstStyle/>
          <a:p>
            <a:pPr marL="0" indent="0">
              <a:buNone/>
            </a:pPr>
            <a:endParaRPr/>
          </a:p>
        </p:txBody>
      </p:sp>
      <p:sp>
        <p:nvSpPr>
          <p:cNvPr id="11462" name="Slide number"/>
          <p:cNvSpPr>
            <a:spLocks noGrp="1"/>
          </p:cNvSpPr>
          <p:nvPr>
            <p:ph type="sldNum" sz="quarter" idx="10"/>
          </p:nvPr>
        </p:nvSpPr>
        <p:spPr/>
        <p:txBody>
          <a:bodyPr/>
          <a:lstStyle/>
          <a:p>
            <a:fld id="{C18812F0-6685-476B-B832-AFB48F091983}" type="slidenum">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4" name="Slide preview"/>
          <p:cNvSpPr>
            <a:spLocks noGrp="1" noRot="1" noChangeAspect="1"/>
          </p:cNvSpPr>
          <p:nvPr>
            <p:ph type="sldImg"/>
          </p:nvPr>
        </p:nvSpPr>
        <p:spPr/>
      </p:sp>
      <p:sp>
        <p:nvSpPr>
          <p:cNvPr id="11465" name="Notes"/>
          <p:cNvSpPr>
            <a:spLocks noGrp="1"/>
          </p:cNvSpPr>
          <p:nvPr>
            <p:ph type="body" idx="1"/>
          </p:nvPr>
        </p:nvSpPr>
        <p:spPr/>
        <p:txBody>
          <a:bodyPr wrap="square" rtlCol="0"/>
          <a:lstStyle/>
          <a:p>
            <a:pPr marL="0" indent="0">
              <a:buNone/>
            </a:pPr>
            <a:endParaRPr/>
          </a:p>
        </p:txBody>
      </p:sp>
      <p:sp>
        <p:nvSpPr>
          <p:cNvPr id="11466" name="Slide number"/>
          <p:cNvSpPr>
            <a:spLocks noGrp="1"/>
          </p:cNvSpPr>
          <p:nvPr>
            <p:ph type="sldNum" sz="quarter" idx="10"/>
          </p:nvPr>
        </p:nvSpPr>
        <p:spPr/>
        <p:txBody>
          <a:bodyPr/>
          <a:lstStyle/>
          <a:p>
            <a:fld id="{C18812F0-6685-476B-B832-AFB48F091983}" type="slidenum">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7" name="Slide preview"/>
          <p:cNvSpPr>
            <a:spLocks noGrp="1" noRot="1" noChangeAspect="1"/>
          </p:cNvSpPr>
          <p:nvPr>
            <p:ph type="sldImg"/>
          </p:nvPr>
        </p:nvSpPr>
        <p:spPr/>
      </p:sp>
      <p:sp>
        <p:nvSpPr>
          <p:cNvPr id="11468" name="Notes"/>
          <p:cNvSpPr>
            <a:spLocks noGrp="1"/>
          </p:cNvSpPr>
          <p:nvPr>
            <p:ph type="body" idx="1"/>
          </p:nvPr>
        </p:nvSpPr>
        <p:spPr/>
        <p:txBody>
          <a:bodyPr wrap="square" rtlCol="0"/>
          <a:lstStyle/>
          <a:p>
            <a:pPr marL="0" indent="0">
              <a:buNone/>
            </a:pPr>
            <a:endParaRPr/>
          </a:p>
        </p:txBody>
      </p:sp>
      <p:sp>
        <p:nvSpPr>
          <p:cNvPr id="11469" name="Slide number"/>
          <p:cNvSpPr>
            <a:spLocks noGrp="1"/>
          </p:cNvSpPr>
          <p:nvPr>
            <p:ph type="sldNum" sz="quarter" idx="10"/>
          </p:nvPr>
        </p:nvSpPr>
        <p:spPr/>
        <p:txBody>
          <a:bodyPr/>
          <a:lstStyle/>
          <a:p>
            <a:fld id="{C18812F0-6685-476B-B832-AFB48F091983}" type="slidenum">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1" name="Slide preview"/>
          <p:cNvSpPr>
            <a:spLocks noGrp="1" noRot="1" noChangeAspect="1"/>
          </p:cNvSpPr>
          <p:nvPr>
            <p:ph type="sldImg"/>
          </p:nvPr>
        </p:nvSpPr>
        <p:spPr/>
      </p:sp>
      <p:sp>
        <p:nvSpPr>
          <p:cNvPr id="1147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vSphere Storage vMotion provides flexibility to optimize disks for performance or transform disk types, which you can use to reclaim space.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place the VM and all its disks in a single location, or you can select separate locations for the VM configuration file and each virtual disk. During a migration with vSphere Storage vMotion, the VM does not change the host that it runs 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With vSphere Storage vMotion, you can rename a VM's files on the destination datastore. The migration renames all virtual disk, configuration, snapshot, and </a:t>
            </a:r>
            <a:r>
              <a:rPr lang="en-US" sz="2000" dirty="0">
                <a:solidFill>
                  <a:srgbClr val="000000"/>
                </a:solidFill>
                <a:latin typeface="Courier New" panose="02070309020205020404" pitchFamily="49" charset="0"/>
                <a:cs typeface="Courier New" pitchFamily="49" charset="0"/>
              </a:rPr>
              <a:t>.nvram</a:t>
            </a:r>
            <a:r>
              <a:rPr lang="en-GB" sz="1200" dirty="0">
                <a:solidFill>
                  <a:srgbClr val="000000"/>
                </a:solidFill>
                <a:latin typeface="Times New Roman" panose="02020603050405020304" pitchFamily="18" charset="0"/>
                <a:cs typeface="Times New Roman" panose="02020603050405020304" pitchFamily="18" charset="0"/>
              </a:rPr>
              <a:t> files.</a:t>
            </a:r>
          </a:p>
        </p:txBody>
      </p:sp>
      <p:sp>
        <p:nvSpPr>
          <p:cNvPr id="11473" name="Slide number"/>
          <p:cNvSpPr>
            <a:spLocks noGrp="1"/>
          </p:cNvSpPr>
          <p:nvPr>
            <p:ph type="sldNum" sz="quarter" idx="10"/>
          </p:nvPr>
        </p:nvSpPr>
        <p:spPr/>
        <p:txBody>
          <a:bodyPr/>
          <a:lstStyle/>
          <a:p>
            <a:fld id="{C18812F0-6685-476B-B832-AFB48F091983}" type="slidenum">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6" name="Slide preview"/>
          <p:cNvSpPr>
            <a:spLocks noGrp="1" noRot="1" noChangeAspect="1"/>
          </p:cNvSpPr>
          <p:nvPr>
            <p:ph type="sldImg"/>
          </p:nvPr>
        </p:nvSpPr>
        <p:spPr/>
      </p:sp>
      <p:sp>
        <p:nvSpPr>
          <p:cNvPr id="1147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https://vmware.bravais.com/s/FnHZwq043PJ8dV3ZRV7p</a:t>
            </a:r>
            <a:r>
              <a:rPr lang="en-GB" sz="1200" dirty="0">
                <a:solidFill>
                  <a:srgbClr val="000000"/>
                </a:solidFill>
                <a:latin typeface="Times New Roman" panose="02020603050405020304" pitchFamily="18" charset="0"/>
                <a:cs typeface="Times New Roman" panose="02020603050405020304" pitchFamily="18" charset="0"/>
              </a:rPr>
              <a:t>.</a:t>
            </a:r>
          </a:p>
          <a:p>
            <a:pPr marL="0" lvl="0" indent="0">
              <a:spcBef>
                <a:spcPts val="0"/>
              </a:spcBef>
              <a:spcAft>
                <a:spcPts val="0"/>
              </a:spcAft>
              <a:buNone/>
            </a:pPr>
            <a:r>
              <a:rPr lang="en-US" sz="2000" dirty="0">
                <a:solidFill>
                  <a:schemeClr val="tx2"/>
                </a:solidFill>
                <a:cs typeface="Calibri" pitchFamily="34" charset="0"/>
              </a:rPr>
              <a:t>The vSphere Storage vMotion migration process includes the following steps:</a:t>
            </a:r>
          </a:p>
          <a:p>
            <a:pPr>
              <a:buFont typeface="+mj-lt"/>
              <a:buAutoNum type="arabicPeriod"/>
            </a:pPr>
            <a:r>
              <a:t>Initiate storage migration.</a:t>
            </a:r>
          </a:p>
          <a:p>
            <a:pPr>
              <a:buFont typeface="+mj-lt"/>
              <a:buAutoNum type="arabicPeriod" startAt="2"/>
            </a:pPr>
            <a:r>
              <a:t>Use the VMkernel data mover or vSphere Storage APIs - Array Integration to copy data.</a:t>
            </a:r>
          </a:p>
          <a:p>
            <a:pPr>
              <a:buFont typeface="+mj-lt"/>
              <a:buAutoNum type="arabicPeriod" startAt="3"/>
            </a:pPr>
            <a:r>
              <a:t>Start a new VM process.</a:t>
            </a:r>
          </a:p>
          <a:p>
            <a:pPr>
              <a:buFont typeface="+mj-lt"/>
              <a:buAutoNum type="arabicPeriod" startAt="4"/>
            </a:pPr>
            <a:r>
              <a:t>Mirror I/O calls to file blocks that are already copied to the virtual disk on the destination datastore.</a:t>
            </a:r>
          </a:p>
          <a:p>
            <a:pPr>
              <a:buFont typeface="+mj-lt"/>
              <a:buAutoNum type="arabicPeriod" startAt="5"/>
            </a:pPr>
            <a:r>
              <a:t>Transition to the destination VM process to begin accessing the virtual disk copy.</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storage migration process does a single pass of the disk, copying all the blocks to the destination disk. If blocks are changed after they are copied, the blocks are synchronized from the source to the destination through the mirror driver, with no need for recursive passes.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This approach guarantees complete transactional integrity and is fast enough to be unnoticeable to the end user. The mirror driver uses the VMkernel data mover to copy blocks of data from the source disk to the destination disk. The mirror driver synchronously mirrors writes to both disks during the vSphere Storage vMotion operation.</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Finally, vSphere Storage vMotion operations are performed either internally on a single ESXi host or offloaded to the storage array. Operations performed internally on the ESXi host use a data mover built into the VMkernel. Operations are offloaded to the storage array if the array supports vSphere Storage APIs - Array Integration, also called hardware acceleration.</a:t>
            </a:r>
          </a:p>
        </p:txBody>
      </p:sp>
      <p:sp>
        <p:nvSpPr>
          <p:cNvPr id="11478" name="Slide number"/>
          <p:cNvSpPr>
            <a:spLocks noGrp="1"/>
          </p:cNvSpPr>
          <p:nvPr>
            <p:ph type="sldNum" sz="quarter" idx="10"/>
          </p:nvPr>
        </p:nvSpPr>
        <p:spPr/>
        <p:txBody>
          <a:bodyPr/>
          <a:lstStyle/>
          <a:p>
            <a:fld id="{C18812F0-6685-476B-B832-AFB48F091983}" type="slidenum">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0" name="Slide preview"/>
          <p:cNvSpPr>
            <a:spLocks noGrp="1" noRot="1" noChangeAspect="1"/>
          </p:cNvSpPr>
          <p:nvPr>
            <p:ph type="sldImg"/>
          </p:nvPr>
        </p:nvSpPr>
        <p:spPr/>
      </p:sp>
      <p:sp>
        <p:nvSpPr>
          <p:cNvPr id="11481" name="Notes"/>
          <p:cNvSpPr>
            <a:spLocks noGrp="1"/>
          </p:cNvSpPr>
          <p:nvPr>
            <p:ph type="body" idx="1"/>
          </p:nvPr>
        </p:nvSpPr>
        <p:spPr/>
        <p:txBody>
          <a:bodyPr wrap="square" rtlCol="0"/>
          <a:lstStyle/>
          <a:p>
            <a:pPr marL="0" indent="0">
              <a:buNone/>
            </a:pPr>
            <a:endParaRPr/>
          </a:p>
        </p:txBody>
      </p:sp>
      <p:sp>
        <p:nvSpPr>
          <p:cNvPr id="11482" name="Slide number"/>
          <p:cNvSpPr>
            <a:spLocks noGrp="1"/>
          </p:cNvSpPr>
          <p:nvPr>
            <p:ph type="sldNum" sz="quarter" idx="10"/>
          </p:nvPr>
        </p:nvSpPr>
        <p:spPr/>
        <p:txBody>
          <a:bodyPr/>
          <a:lstStyle/>
          <a:p>
            <a:fld id="{C18812F0-6685-476B-B832-AFB48F091983}" type="slidenum">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3" name="Slide preview"/>
          <p:cNvSpPr>
            <a:spLocks noGrp="1" noRot="1" noChangeAspect="1"/>
          </p:cNvSpPr>
          <p:nvPr>
            <p:ph type="sldImg"/>
          </p:nvPr>
        </p:nvSpPr>
        <p:spPr/>
      </p:sp>
      <p:sp>
        <p:nvSpPr>
          <p:cNvPr id="1148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A VM and its host must meet certain resource and configuration requirements for the virtual machine disks (VMDKs) to be migrated with vSphere Storage vMotion. One of the requirements is that the host on which the VM runs must have access both to the source datastore and to the target datastore.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During a migration with vSphere Storage vMotion, you can change the disk provisioning type. Migration with vSphere Storage vMotion changes VM files on the destination datastore to match the inventory name of the VM. The migration renames all virtual disk, configuration, snapshot, and .nvram-extension files. If the new names exceed the maximum filename length, the migration does not succeed.</a:t>
            </a:r>
          </a:p>
        </p:txBody>
      </p:sp>
      <p:sp>
        <p:nvSpPr>
          <p:cNvPr id="11485" name="Slide number"/>
          <p:cNvSpPr>
            <a:spLocks noGrp="1"/>
          </p:cNvSpPr>
          <p:nvPr>
            <p:ph type="sldNum" sz="quarter" idx="10"/>
          </p:nvPr>
        </p:nvSpPr>
        <p:spPr/>
        <p:txBody>
          <a:bodyPr/>
          <a:lstStyle/>
          <a:p>
            <a:fld id="{C18812F0-6685-476B-B832-AFB48F091983}" type="slidenum">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7" name="Slide preview"/>
          <p:cNvSpPr>
            <a:spLocks noGrp="1" noRot="1" noChangeAspect="1"/>
          </p:cNvSpPr>
          <p:nvPr>
            <p:ph type="sldImg"/>
          </p:nvPr>
        </p:nvSpPr>
        <p:spPr/>
      </p:sp>
      <p:sp>
        <p:nvSpPr>
          <p:cNvPr id="1148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migrate VMs beyond storage accessibility boundaries and between hosts, within and across clusters, data centers, and vCenter Server instances.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This type of migration is useful for performing cross-cluster migrations, when the target cluster VMs might not have access to the source cluster’s storage. Processes on the VM continue to run during the migration with vSphere vMotion.</a:t>
            </a:r>
          </a:p>
        </p:txBody>
      </p:sp>
      <p:sp>
        <p:nvSpPr>
          <p:cNvPr id="11489" name="Slide number"/>
          <p:cNvSpPr>
            <a:spLocks noGrp="1"/>
          </p:cNvSpPr>
          <p:nvPr>
            <p:ph type="sldNum" sz="quarter" idx="10"/>
          </p:nvPr>
        </p:nvSpPr>
        <p:spPr/>
        <p:txBody>
          <a:bodyPr/>
          <a:lstStyle/>
          <a:p>
            <a:fld id="{C18812F0-6685-476B-B832-AFB48F091983}" type="slidenum">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1" name="Slide preview"/>
          <p:cNvSpPr>
            <a:spLocks noGrp="1" noRot="1" noChangeAspect="1"/>
          </p:cNvSpPr>
          <p:nvPr>
            <p:ph type="sldImg"/>
          </p:nvPr>
        </p:nvSpPr>
        <p:spPr/>
      </p:sp>
      <p:sp>
        <p:nvSpPr>
          <p:cNvPr id="11492" name="Notes"/>
          <p:cNvSpPr>
            <a:spLocks noGrp="1"/>
          </p:cNvSpPr>
          <p:nvPr>
            <p:ph type="body" idx="1"/>
          </p:nvPr>
        </p:nvSpPr>
        <p:spPr/>
        <p:txBody>
          <a:bodyPr wrap="square" rtlCol="0"/>
          <a:lstStyle/>
          <a:p>
            <a:pPr marL="0" indent="0">
              <a:buNone/>
            </a:pPr>
            <a:endParaRPr/>
          </a:p>
        </p:txBody>
      </p:sp>
      <p:sp>
        <p:nvSpPr>
          <p:cNvPr id="11493" name="Slide number"/>
          <p:cNvSpPr>
            <a:spLocks noGrp="1"/>
          </p:cNvSpPr>
          <p:nvPr>
            <p:ph type="sldNum" sz="quarter" idx="10"/>
          </p:nvPr>
        </p:nvSpPr>
        <p:spPr/>
        <p:txBody>
          <a:bodyPr/>
          <a:lstStyle/>
          <a:p>
            <a:fld id="{C18812F0-6685-476B-B832-AFB48F091983}" type="slidenum">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4" name="Slide preview"/>
          <p:cNvSpPr>
            <a:spLocks noGrp="1" noRot="1" noChangeAspect="1"/>
          </p:cNvSpPr>
          <p:nvPr>
            <p:ph type="sldImg"/>
          </p:nvPr>
        </p:nvSpPr>
        <p:spPr/>
      </p:sp>
      <p:sp>
        <p:nvSpPr>
          <p:cNvPr id="11495" name="Notes"/>
          <p:cNvSpPr>
            <a:spLocks noGrp="1"/>
          </p:cNvSpPr>
          <p:nvPr>
            <p:ph type="body" idx="1"/>
          </p:nvPr>
        </p:nvSpPr>
        <p:spPr/>
        <p:txBody>
          <a:bodyPr wrap="square" rtlCol="0"/>
          <a:lstStyle/>
          <a:p>
            <a:pPr marL="0" indent="0">
              <a:buNone/>
            </a:pPr>
            <a:endParaRPr/>
          </a:p>
        </p:txBody>
      </p:sp>
      <p:sp>
        <p:nvSpPr>
          <p:cNvPr id="11496" name="Slide number"/>
          <p:cNvSpPr>
            <a:spLocks noGrp="1"/>
          </p:cNvSpPr>
          <p:nvPr>
            <p:ph type="sldNum" sz="quarter" idx="10"/>
          </p:nvPr>
        </p:nvSpPr>
        <p:spPr/>
        <p:txBody>
          <a:bodyPr/>
          <a:lstStyle/>
          <a:p>
            <a:fld id="{C18812F0-6685-476B-B832-AFB48F091983}" type="slidenum">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4" name="Slide preview"/>
          <p:cNvSpPr>
            <a:spLocks noGrp="1" noRot="1" noChangeAspect="1"/>
          </p:cNvSpPr>
          <p:nvPr>
            <p:ph type="sldImg"/>
          </p:nvPr>
        </p:nvSpPr>
        <p:spPr/>
      </p:sp>
      <p:sp>
        <p:nvSpPr>
          <p:cNvPr id="11235"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The </a:t>
            </a:r>
            <a:r>
              <a:rPr lang="en-US" sz="2000" b="1" dirty="0">
                <a:solidFill>
                  <a:srgbClr val="000000"/>
                </a:solidFill>
                <a:cs typeface="Courier New" pitchFamily="49" charset="0"/>
              </a:rPr>
              <a:t>Clone to Template</a:t>
            </a:r>
            <a:r>
              <a:rPr lang="en-US" sz="2000" dirty="0">
                <a:solidFill>
                  <a:schemeClr val="tx2"/>
                </a:solidFill>
                <a:cs typeface="Calibri" pitchFamily="34" charset="0"/>
              </a:rPr>
              <a:t> option offers you a choice of format for storing the VM's virtual disks:</a:t>
            </a:r>
          </a:p>
          <a:p>
            <a:pPr>
              <a:buFont typeface="Arial" pitchFamily="34" charset="0"/>
              <a:buChar char="•"/>
            </a:pPr>
            <a:r>
              <a:t>Same format as source</a:t>
            </a:r>
          </a:p>
          <a:p>
            <a:pPr>
              <a:buFont typeface="Arial" pitchFamily="34" charset="0"/>
              <a:buChar char="•"/>
            </a:pPr>
            <a:r>
              <a:t>Thin-provisioned format</a:t>
            </a:r>
          </a:p>
          <a:p>
            <a:pPr>
              <a:buFont typeface="Arial" pitchFamily="34" charset="0"/>
              <a:buChar char="•"/>
            </a:pPr>
            <a:r>
              <a:t>Thick-provisioned lazy-zeroed format</a:t>
            </a:r>
          </a:p>
          <a:p>
            <a:pPr>
              <a:buFont typeface="Arial" pitchFamily="34" charset="0"/>
              <a:buChar char="•"/>
            </a:pPr>
            <a:r>
              <a:t>Thick-provisioned eager-zeroed format</a:t>
            </a:r>
          </a:p>
        </p:txBody>
      </p:sp>
      <p:sp>
        <p:nvSpPr>
          <p:cNvPr id="11236"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7" name="Slide preview"/>
          <p:cNvSpPr>
            <a:spLocks noGrp="1" noRot="1" noChangeAspect="1"/>
          </p:cNvSpPr>
          <p:nvPr>
            <p:ph type="sldImg"/>
          </p:nvPr>
        </p:nvSpPr>
        <p:spPr/>
      </p:sp>
      <p:sp>
        <p:nvSpPr>
          <p:cNvPr id="11498" name="Notes"/>
          <p:cNvSpPr>
            <a:spLocks noGrp="1"/>
          </p:cNvSpPr>
          <p:nvPr>
            <p:ph type="body" idx="1"/>
          </p:nvPr>
        </p:nvSpPr>
        <p:spPr/>
        <p:txBody>
          <a:bodyPr wrap="square" rtlCol="0"/>
          <a:lstStyle/>
          <a:p>
            <a:pPr marL="0" indent="0">
              <a:buNone/>
            </a:pPr>
            <a:endParaRPr/>
          </a:p>
        </p:txBody>
      </p:sp>
      <p:sp>
        <p:nvSpPr>
          <p:cNvPr id="11499" name="Slide number"/>
          <p:cNvSpPr>
            <a:spLocks noGrp="1"/>
          </p:cNvSpPr>
          <p:nvPr>
            <p:ph type="sldNum" sz="quarter" idx="10"/>
          </p:nvPr>
        </p:nvSpPr>
        <p:spPr/>
        <p:txBody>
          <a:bodyPr/>
          <a:lstStyle/>
          <a:p>
            <a:fld id="{C18812F0-6685-476B-B832-AFB48F091983}" type="slidenum">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1" name="Slide preview"/>
          <p:cNvSpPr>
            <a:spLocks noGrp="1" noRot="1" noChangeAspect="1"/>
          </p:cNvSpPr>
          <p:nvPr>
            <p:ph type="sldImg"/>
          </p:nvPr>
        </p:nvSpPr>
        <p:spPr/>
      </p:sp>
      <p:sp>
        <p:nvSpPr>
          <p:cNvPr id="11502" name="Notes"/>
          <p:cNvSpPr>
            <a:spLocks noGrp="1"/>
          </p:cNvSpPr>
          <p:nvPr>
            <p:ph type="body" idx="1"/>
          </p:nvPr>
        </p:nvSpPr>
        <p:spPr/>
        <p:txBody>
          <a:bodyPr wrap="square" rtlCol="0"/>
          <a:lstStyle/>
          <a:p>
            <a:pPr marL="0" indent="0">
              <a:buNone/>
            </a:pPr>
            <a:endParaRPr/>
          </a:p>
        </p:txBody>
      </p:sp>
      <p:sp>
        <p:nvSpPr>
          <p:cNvPr id="11503" name="Slide number"/>
          <p:cNvSpPr>
            <a:spLocks noGrp="1"/>
          </p:cNvSpPr>
          <p:nvPr>
            <p:ph type="sldNum" sz="quarter" idx="10"/>
          </p:nvPr>
        </p:nvSpPr>
        <p:spPr/>
        <p:txBody>
          <a:bodyPr/>
          <a:lstStyle/>
          <a:p>
            <a:fld id="{C18812F0-6685-476B-B832-AFB48F091983}" type="slidenum">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4" name="Slide preview"/>
          <p:cNvSpPr>
            <a:spLocks noGrp="1" noRot="1" noChangeAspect="1"/>
          </p:cNvSpPr>
          <p:nvPr>
            <p:ph type="sldImg"/>
          </p:nvPr>
        </p:nvSpPr>
        <p:spPr/>
      </p:sp>
      <p:sp>
        <p:nvSpPr>
          <p:cNvPr id="11505" name="Notes"/>
          <p:cNvSpPr>
            <a:spLocks noGrp="1"/>
          </p:cNvSpPr>
          <p:nvPr>
            <p:ph type="body" idx="1"/>
          </p:nvPr>
        </p:nvSpPr>
        <p:spPr/>
        <p:txBody>
          <a:bodyPr wrap="square" rtlCol="0"/>
          <a:lstStyle/>
          <a:p>
            <a:pPr marL="0" indent="0">
              <a:buNone/>
            </a:pPr>
            <a:endParaRPr/>
          </a:p>
        </p:txBody>
      </p:sp>
      <p:sp>
        <p:nvSpPr>
          <p:cNvPr id="11506" name="Slide number"/>
          <p:cNvSpPr>
            <a:spLocks noGrp="1"/>
          </p:cNvSpPr>
          <p:nvPr>
            <p:ph type="sldNum" sz="quarter" idx="10"/>
          </p:nvPr>
        </p:nvSpPr>
        <p:spPr/>
        <p:txBody>
          <a:bodyPr/>
          <a:lstStyle/>
          <a:p>
            <a:fld id="{C18812F0-6685-476B-B832-AFB48F091983}" type="slidenum">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8" name="Slide preview"/>
          <p:cNvSpPr>
            <a:spLocks noGrp="1" noRot="1" noChangeAspect="1"/>
          </p:cNvSpPr>
          <p:nvPr>
            <p:ph type="sldImg"/>
          </p:nvPr>
        </p:nvSpPr>
        <p:spPr/>
      </p:sp>
      <p:sp>
        <p:nvSpPr>
          <p:cNvPr id="1150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Snapshots are useful when you want to revert repeatedly to the same state but do not want to create multiple VMs. Examples include patching or upgrading the guest operating system in a VM.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The relationship between snapshots is like the relationship between a parent and a child. Snapshots are organized in a snapshot tree. In a snapshot tree, each snapshot has one parent and one or more children, except for the last snapshot, which has no children. </a:t>
            </a:r>
          </a:p>
        </p:txBody>
      </p:sp>
      <p:sp>
        <p:nvSpPr>
          <p:cNvPr id="11510" name="Slide number"/>
          <p:cNvSpPr>
            <a:spLocks noGrp="1"/>
          </p:cNvSpPr>
          <p:nvPr>
            <p:ph type="sldNum" sz="quarter" idx="10"/>
          </p:nvPr>
        </p:nvSpPr>
        <p:spPr/>
        <p:txBody>
          <a:bodyPr/>
          <a:lstStyle/>
          <a:p>
            <a:fld id="{C18812F0-6685-476B-B832-AFB48F091983}" type="slidenum">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2" name="Slide preview"/>
          <p:cNvSpPr>
            <a:spLocks noGrp="1" noRot="1" noChangeAspect="1"/>
          </p:cNvSpPr>
          <p:nvPr>
            <p:ph type="sldImg"/>
          </p:nvPr>
        </p:nvSpPr>
        <p:spPr/>
      </p:sp>
      <p:sp>
        <p:nvSpPr>
          <p:cNvPr id="11513"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A snapshot captures the entire state of the VM at the time that you take the snapshot, including the following states:</a:t>
            </a:r>
          </a:p>
          <a:p>
            <a:pPr>
              <a:buFont typeface="Arial" pitchFamily="34" charset="0"/>
              <a:buChar char="•"/>
            </a:pPr>
            <a:r>
              <a:t>Memory state: The contents of the VM’s memory. The memory state is captured only if the VM is powered on and if you select the </a:t>
            </a:r>
            <a:r>
              <a:rPr b="1"/>
              <a:t>Snapshot the virtual machine’s memory</a:t>
            </a:r>
            <a:r>
              <a:t> check box (selected by default).</a:t>
            </a:r>
          </a:p>
          <a:p>
            <a:pPr>
              <a:buFont typeface="Arial" pitchFamily="34" charset="0"/>
              <a:buChar char="•"/>
            </a:pPr>
            <a:r>
              <a:t>Settings state: The VM settings.</a:t>
            </a:r>
          </a:p>
          <a:p>
            <a:pPr>
              <a:buFont typeface="Arial" pitchFamily="34" charset="0"/>
              <a:buChar char="•"/>
            </a:pPr>
            <a:r>
              <a:t>Disk state: The state of all the VM’s virtual disks.</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At the time that you take the snapshot, you can also quiesce the guest operating system. This action quiesces the file system of the guest operating system. This option is available only if you do not capture the memory state as part of the snapshot.</a:t>
            </a:r>
          </a:p>
        </p:txBody>
      </p:sp>
      <p:sp>
        <p:nvSpPr>
          <p:cNvPr id="11514" name="Slide number"/>
          <p:cNvSpPr>
            <a:spLocks noGrp="1"/>
          </p:cNvSpPr>
          <p:nvPr>
            <p:ph type="sldNum" sz="quarter" idx="10"/>
          </p:nvPr>
        </p:nvSpPr>
        <p:spPr/>
        <p:txBody>
          <a:bodyPr/>
          <a:lstStyle/>
          <a:p>
            <a:fld id="{C18812F0-6685-476B-B832-AFB48F091983}" type="slidenum">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6" name="Slide preview"/>
          <p:cNvSpPr>
            <a:spLocks noGrp="1" noRot="1" noChangeAspect="1"/>
          </p:cNvSpPr>
          <p:nvPr>
            <p:ph type="sldImg"/>
          </p:nvPr>
        </p:nvSpPr>
        <p:spPr/>
      </p:sp>
      <p:sp>
        <p:nvSpPr>
          <p:cNvPr id="11517"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Delta disks use different sparse formats depending on the type of datastore.</a:t>
            </a:r>
          </a:p>
          <a:p>
            <a:pPr>
              <a:buFont typeface="Arial" pitchFamily="34" charset="0"/>
              <a:buChar char="•"/>
            </a:pPr>
            <a:r>
              <a:t>VMFSsparse: VMFS5 uses the VMFSsparse format for virtual disks smaller than 2 TB. VMFSsparse is implemented on top of VMFS. The VMFSsparse layer processes I/O operations issued to a snapshot VM. Technically, VMFSsparse is a redo log that starts empty, immediately after a VM snapshot is taken. The redo log expands to the size of its base VMDK, when the entire VMDK is rewritten with new data after the VM snapshot. This redo log is a file in the VMFS datastore. On snapshot creation, the base VMDK attached to the VM is changed to the newly created sparse VMDK.</a:t>
            </a:r>
          </a:p>
          <a:p>
            <a:pPr>
              <a:buFont typeface="Arial" pitchFamily="34" charset="0"/>
              <a:buChar char="•"/>
            </a:pPr>
            <a:r>
              <a:t>SEsparse: SEsparse is a default format for all delta disks on the VMFS6 datastores. On VMFS5, SEsparse is used for virtual disks of the size 2 TB and larger. SEsparse is a format that is like VMFSsparse with some enhancements. This format is space efficient and supports the space-reclamation technique. With space reclamation, blocks that the guest OS deletes are marked. The system sends commands to the SEsparse layer in the hypervisor to unmap those blocks. The unmapping helps to reclaim space allocated by SEsparse after the guest operating system deletes the data.</a:t>
            </a:r>
          </a:p>
        </p:txBody>
      </p:sp>
      <p:sp>
        <p:nvSpPr>
          <p:cNvPr id="11518" name="Slide number"/>
          <p:cNvSpPr>
            <a:spLocks noGrp="1"/>
          </p:cNvSpPr>
          <p:nvPr>
            <p:ph type="sldNum" sz="quarter" idx="10"/>
          </p:nvPr>
        </p:nvSpPr>
        <p:spPr/>
        <p:txBody>
          <a:bodyPr/>
          <a:lstStyle/>
          <a:p>
            <a:fld id="{C18812F0-6685-476B-B832-AFB48F091983}" type="slidenum">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 name="Slide preview"/>
          <p:cNvSpPr>
            <a:spLocks noGrp="1" noRot="1" noChangeAspect="1"/>
          </p:cNvSpPr>
          <p:nvPr>
            <p:ph type="sldImg"/>
          </p:nvPr>
        </p:nvSpPr>
        <p:spPr/>
      </p:sp>
      <p:sp>
        <p:nvSpPr>
          <p:cNvPr id="11521"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A VM can have one or more snapshots. For each snapshot, the following files are created:</a:t>
            </a:r>
          </a:p>
          <a:p>
            <a:pPr>
              <a:buFont typeface="Arial" pitchFamily="34" charset="0"/>
              <a:buChar char="•"/>
            </a:pPr>
            <a:r>
              <a:t>Snapshot delta file: This file contains the changes to the virtual disk’s data since the snapshot was taken. When you take a snapshot of a VM, the state of each virtual disk is preserved. The VM stops writing to its </a:t>
            </a:r>
            <a:r>
              <a:rPr lang="en-US" sz="2000" dirty="0">
                <a:solidFill>
                  <a:srgbClr val="000000"/>
                </a:solidFill>
                <a:latin typeface="Courier New" panose="02070309020205020404" pitchFamily="49" charset="0"/>
                <a:cs typeface="Courier New" pitchFamily="49" charset="0"/>
              </a:rPr>
              <a:t>-flat.vmdk</a:t>
            </a:r>
            <a:r>
              <a:t> file. Writes are redirected to </a:t>
            </a:r>
            <a:r>
              <a:rPr lang="en-US" sz="2000" i="1" dirty="0">
                <a:solidFill>
                  <a:srgbClr val="000000"/>
                </a:solidFill>
                <a:latin typeface="Courier New" panose="02070309020205020404" pitchFamily="49" charset="0"/>
                <a:cs typeface="Courier New" pitchFamily="49" charset="0"/>
              </a:rPr>
              <a:t>&gt;-######</a:t>
            </a:r>
            <a:r>
              <a:rPr lang="en-US" sz="2000" dirty="0">
                <a:solidFill>
                  <a:srgbClr val="000000"/>
                </a:solidFill>
                <a:latin typeface="Courier New" panose="02070309020205020404" pitchFamily="49" charset="0"/>
                <a:cs typeface="Courier New" pitchFamily="49" charset="0"/>
              </a:rPr>
              <a:t>-delta.vmdk</a:t>
            </a:r>
            <a:r>
              <a:t> (or </a:t>
            </a:r>
            <a:r>
              <a:rPr lang="en-US" sz="2000" i="1" dirty="0">
                <a:solidFill>
                  <a:srgbClr val="000000"/>
                </a:solidFill>
                <a:latin typeface="Courier New" panose="02070309020205020404" pitchFamily="49" charset="0"/>
                <a:cs typeface="Courier New" pitchFamily="49" charset="0"/>
              </a:rPr>
              <a:t>-</a:t>
            </a:r>
            <a:r>
              <a:rPr lang="en-US" sz="2000" dirty="0">
                <a:solidFill>
                  <a:srgbClr val="000000"/>
                </a:solidFill>
                <a:latin typeface="Courier New" panose="02070309020205020404" pitchFamily="49" charset="0"/>
                <a:cs typeface="Courier New" pitchFamily="49" charset="0"/>
              </a:rPr>
              <a:t>######-sesparse.vmdk</a:t>
            </a:r>
            <a:r>
              <a:t>) instead (for which </a:t>
            </a:r>
            <a:r>
              <a:rPr lang="en-US" sz="2000" dirty="0">
                <a:solidFill>
                  <a:srgbClr val="000000"/>
                </a:solidFill>
                <a:latin typeface="Courier New" panose="02070309020205020404" pitchFamily="49" charset="0"/>
                <a:cs typeface="Courier New" pitchFamily="49" charset="0"/>
              </a:rPr>
              <a:t>######</a:t>
            </a:r>
            <a:r>
              <a:t> is the next number in the sequence). You can exclude one or more virtual disks from a snapshot by designating them as independent disks. Configuring a virtual disk as independent is typically done when the virtual disk is created, but this option can be changed whenever the VM is powered off.</a:t>
            </a:r>
          </a:p>
          <a:p>
            <a:pPr>
              <a:buFont typeface="Arial" pitchFamily="34" charset="0"/>
              <a:buChar char="•"/>
            </a:pPr>
            <a:r>
              <a:t>Disk descriptor file: </a:t>
            </a:r>
            <a:r>
              <a:rPr lang="en-US" sz="2000" dirty="0">
                <a:solidFill>
                  <a:srgbClr val="000000"/>
                </a:solidFill>
                <a:latin typeface="Courier New" panose="02070309020205020404" pitchFamily="49" charset="0"/>
                <a:cs typeface="Courier New" pitchFamily="49" charset="0"/>
              </a:rPr>
              <a:t>-00000</a:t>
            </a:r>
            <a:r>
              <a:rPr lang="en-US" sz="2000" i="1" dirty="0">
                <a:solidFill>
                  <a:srgbClr val="000000"/>
                </a:solidFill>
                <a:latin typeface="Courier New" panose="02070309020205020404" pitchFamily="49" charset="0"/>
                <a:cs typeface="Courier New" pitchFamily="49" charset="0"/>
              </a:rPr>
              <a:t>#</a:t>
            </a:r>
            <a:r>
              <a:rPr lang="en-US" sz="2000" dirty="0">
                <a:solidFill>
                  <a:srgbClr val="000000"/>
                </a:solidFill>
                <a:latin typeface="Courier New" panose="02070309020205020404" pitchFamily="49" charset="0"/>
                <a:cs typeface="Courier New" pitchFamily="49" charset="0"/>
              </a:rPr>
              <a:t>.vmdk</a:t>
            </a:r>
            <a:r>
              <a:t>. This file is a small text file that contains information about the snapshot.</a:t>
            </a:r>
          </a:p>
          <a:p>
            <a:pPr>
              <a:buFont typeface="Arial" pitchFamily="34" charset="0"/>
              <a:buChar char="•"/>
            </a:pPr>
            <a:r>
              <a:t>Configuration state file: </a:t>
            </a:r>
            <a:r>
              <a:rPr lang="en-US" sz="2000" dirty="0">
                <a:solidFill>
                  <a:srgbClr val="000000"/>
                </a:solidFill>
                <a:latin typeface="Courier New" panose="02070309020205020404" pitchFamily="49" charset="0"/>
                <a:cs typeface="Courier New" pitchFamily="49" charset="0"/>
              </a:rPr>
              <a:t>-.vmsn</a:t>
            </a:r>
            <a:r>
              <a:t>. </a:t>
            </a:r>
            <a:r>
              <a:rPr lang="en-US" sz="2000" dirty="0">
                <a:solidFill>
                  <a:srgbClr val="000000"/>
                </a:solidFill>
                <a:latin typeface="Courier New" panose="02070309020205020404" pitchFamily="49" charset="0"/>
                <a:cs typeface="Courier New" pitchFamily="49" charset="0"/>
              </a:rPr>
              <a:t>#</a:t>
            </a:r>
            <a:r>
              <a:t> is the next number in the sequence, starting with 1. This file holds the active memory state of the VM at the point that the snapshot was taken, including virtual hardware, power state, and hardware version.</a:t>
            </a:r>
          </a:p>
          <a:p>
            <a:pPr>
              <a:buFont typeface="Arial" pitchFamily="34" charset="0"/>
              <a:buChar char="•"/>
            </a:pPr>
            <a:r>
              <a:t>Memory state file: </a:t>
            </a:r>
            <a:r>
              <a:rPr lang="en-US" sz="2000" dirty="0">
                <a:solidFill>
                  <a:srgbClr val="000000"/>
                </a:solidFill>
                <a:latin typeface="Courier New" panose="02070309020205020404" pitchFamily="49" charset="0"/>
                <a:cs typeface="Courier New" pitchFamily="49" charset="0"/>
              </a:rPr>
              <a:t>-.vmem</a:t>
            </a:r>
            <a:r>
              <a:t>. This file is created if the option to include memory state was selected during the creation of the snapshot. It contains the entire contents of the VMs at the time that the snapshot of the VM was taken.</a:t>
            </a:r>
          </a:p>
          <a:p>
            <a:pPr>
              <a:buFont typeface="Arial" pitchFamily="34" charset="0"/>
              <a:buChar char="•"/>
            </a:pPr>
            <a:r>
              <a:t>Snapshot active memory file: </a:t>
            </a:r>
            <a:r>
              <a:rPr lang="en-US" sz="2000" dirty="0">
                <a:solidFill>
                  <a:srgbClr val="000000"/>
                </a:solidFill>
                <a:latin typeface="Courier New" panose="02070309020205020404" pitchFamily="49" charset="0"/>
                <a:cs typeface="Courier New" pitchFamily="49" charset="0"/>
              </a:rPr>
              <a:t>-.vmem</a:t>
            </a:r>
            <a:r>
              <a:t>. This file contains the contents of the VM memory if the option to include memory is selected during the creation of the snapshot.</a:t>
            </a:r>
          </a:p>
          <a:p>
            <a:pPr>
              <a:buFont typeface="Arial" pitchFamily="34" charset="0"/>
              <a:buChar char="•"/>
            </a:pPr>
            <a:r>
              <a:t>The </a:t>
            </a:r>
            <a:r>
              <a:rPr lang="en-US" sz="2000" dirty="0">
                <a:solidFill>
                  <a:srgbClr val="000000"/>
                </a:solidFill>
                <a:latin typeface="Courier New" panose="02070309020205020404" pitchFamily="49" charset="0"/>
                <a:cs typeface="Courier New" pitchFamily="49" charset="0"/>
              </a:rPr>
              <a:t>.vmsd</a:t>
            </a:r>
            <a:r>
              <a:t> file is the snapshot list file and is created at the time that the VM is created. It maintains snapshot information for a VM so that it can create a snapshot list in the vSphere Client. This information includes the name of the snapshot </a:t>
            </a:r>
            <a:r>
              <a:rPr lang="en-US" sz="2000" dirty="0">
                <a:solidFill>
                  <a:srgbClr val="000000"/>
                </a:solidFill>
                <a:latin typeface="Courier New" panose="02070309020205020404" pitchFamily="49" charset="0"/>
                <a:cs typeface="Courier New" pitchFamily="49" charset="0"/>
              </a:rPr>
              <a:t>.vmsn</a:t>
            </a:r>
            <a:r>
              <a:t> file and the name of the virtual disk file.</a:t>
            </a:r>
          </a:p>
          <a:p>
            <a:pPr>
              <a:buFont typeface="Arial" pitchFamily="34" charset="0"/>
              <a:buChar char="•"/>
            </a:pPr>
            <a:r>
              <a:t>The snapshot state file has a .</a:t>
            </a:r>
            <a:r>
              <a:rPr lang="en-US" sz="2000" dirty="0">
                <a:solidFill>
                  <a:srgbClr val="000000"/>
                </a:solidFill>
                <a:latin typeface="Courier New" panose="02070309020205020404" pitchFamily="49" charset="0"/>
                <a:cs typeface="Courier New" pitchFamily="49" charset="0"/>
              </a:rPr>
              <a:t>vmsn</a:t>
            </a:r>
            <a:r>
              <a:t> extension and is used to store the state of a VM when a snapshot is taken. A new </a:t>
            </a:r>
            <a:r>
              <a:rPr lang="en-US" sz="2000" dirty="0">
                <a:solidFill>
                  <a:srgbClr val="000000"/>
                </a:solidFill>
                <a:latin typeface="Courier New" panose="02070309020205020404" pitchFamily="49" charset="0"/>
                <a:cs typeface="Courier New" pitchFamily="49" charset="0"/>
              </a:rPr>
              <a:t>.vmsn</a:t>
            </a:r>
            <a:r>
              <a:t> file is created for every snapshot that is created on a VM and is deleted when the snapshot is deleted. The size of this file varies, based on the options selected when the snapshot is created. For example, including the memory state of the VM in the snapshot increases the size of the </a:t>
            </a:r>
            <a:r>
              <a:rPr lang="en-US" sz="2000" dirty="0">
                <a:solidFill>
                  <a:srgbClr val="000000"/>
                </a:solidFill>
                <a:latin typeface="Courier New" panose="02070309020205020404" pitchFamily="49" charset="0"/>
                <a:cs typeface="Courier New" pitchFamily="49" charset="0"/>
              </a:rPr>
              <a:t>.vmsn</a:t>
            </a:r>
            <a:r>
              <a:t> file.</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You can exclude one or more of the VMDKs from a snapshot by designating a virtual disk in the VM as an independent disk. Placing a virtual disk in independent mode is typically done when the virtual disk is created. If the virtual disk was created without enabling independent mode, you must power off the VM to enable it.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Other files might also exist, depending on the VM hardware version. For example, each snapshot of a VM that is powered on has an associated </a:t>
            </a:r>
            <a:r>
              <a:rPr lang="en-US" sz="2000" dirty="0">
                <a:solidFill>
                  <a:srgbClr val="000000"/>
                </a:solidFill>
                <a:latin typeface="Courier New" panose="02070309020205020404" pitchFamily="49" charset="0"/>
                <a:cs typeface="Courier New" pitchFamily="49" charset="0"/>
              </a:rPr>
              <a:t>_.vmem</a:t>
            </a:r>
            <a:r>
              <a:rPr lang="en-GB" sz="1200" dirty="0">
                <a:solidFill>
                  <a:srgbClr val="000000"/>
                </a:solidFill>
                <a:latin typeface="Times New Roman" panose="02020603050405020304" pitchFamily="18" charset="0"/>
                <a:cs typeface="Times New Roman" panose="02020603050405020304" pitchFamily="18" charset="0"/>
              </a:rPr>
              <a:t> file, which contains the guest operating system main memory, saved as part of the snapshot.</a:t>
            </a:r>
          </a:p>
        </p:txBody>
      </p:sp>
      <p:sp>
        <p:nvSpPr>
          <p:cNvPr id="11522" name="Slide number"/>
          <p:cNvSpPr>
            <a:spLocks noGrp="1"/>
          </p:cNvSpPr>
          <p:nvPr>
            <p:ph type="sldNum" sz="quarter" idx="10"/>
          </p:nvPr>
        </p:nvSpPr>
        <p:spPr/>
        <p:txBody>
          <a:bodyPr/>
          <a:lstStyle/>
          <a:p>
            <a:fld id="{C18812F0-6685-476B-B832-AFB48F091983}" type="slidenum">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4" name="Slide preview"/>
          <p:cNvSpPr>
            <a:spLocks noGrp="1" noRot="1" noChangeAspect="1"/>
          </p:cNvSpPr>
          <p:nvPr>
            <p:ph type="sldImg"/>
          </p:nvPr>
        </p:nvSpPr>
        <p:spPr/>
      </p:sp>
      <p:sp>
        <p:nvSpPr>
          <p:cNvPr id="11525"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This example shows the snapshot and virtual disk files that are created when a VM has no snapshots, one snapshot, and two snapshots.</a:t>
            </a:r>
          </a:p>
        </p:txBody>
      </p:sp>
      <p:sp>
        <p:nvSpPr>
          <p:cNvPr id="11526" name="Slide number"/>
          <p:cNvSpPr>
            <a:spLocks noGrp="1"/>
          </p:cNvSpPr>
          <p:nvPr>
            <p:ph type="sldNum" sz="quarter" idx="10"/>
          </p:nvPr>
        </p:nvSpPr>
        <p:spPr/>
        <p:txBody>
          <a:bodyPr/>
          <a:lstStyle/>
          <a:p>
            <a:fld id="{C18812F0-6685-476B-B832-AFB48F091983}" type="slidenum">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8" name="Slide preview"/>
          <p:cNvSpPr>
            <a:spLocks noGrp="1" noRot="1" noChangeAspect="1"/>
          </p:cNvSpPr>
          <p:nvPr>
            <p:ph type="sldImg"/>
          </p:nvPr>
        </p:nvSpPr>
        <p:spPr/>
      </p:sp>
      <p:sp>
        <p:nvSpPr>
          <p:cNvPr id="11529" name="Notes"/>
          <p:cNvSpPr>
            <a:spLocks noGrp="1"/>
          </p:cNvSpPr>
          <p:nvPr>
            <p:ph type="body" idx="1"/>
          </p:nvPr>
        </p:nvSpPr>
        <p:spPr/>
        <p:txBody>
          <a:bodyPr wrap="square" rtlCol="0"/>
          <a:lstStyle/>
          <a:p>
            <a:pPr marL="0" indent="0">
              <a:buNone/>
            </a:pPr>
            <a:endParaRPr/>
          </a:p>
        </p:txBody>
      </p:sp>
      <p:sp>
        <p:nvSpPr>
          <p:cNvPr id="11530" name="Slide number"/>
          <p:cNvSpPr>
            <a:spLocks noGrp="1"/>
          </p:cNvSpPr>
          <p:nvPr>
            <p:ph type="sldNum" sz="quarter" idx="10"/>
          </p:nvPr>
        </p:nvSpPr>
        <p:spPr/>
        <p:txBody>
          <a:bodyPr/>
          <a:lstStyle/>
          <a:p>
            <a:fld id="{C18812F0-6685-476B-B832-AFB48F091983}" type="slidenum">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2" name="Slide preview"/>
          <p:cNvSpPr>
            <a:spLocks noGrp="1" noRot="1" noChangeAspect="1"/>
          </p:cNvSpPr>
          <p:nvPr>
            <p:ph type="sldImg"/>
          </p:nvPr>
        </p:nvSpPr>
        <p:spPr/>
      </p:sp>
      <p:sp>
        <p:nvSpPr>
          <p:cNvPr id="11533" name="Notes"/>
          <p:cNvSpPr>
            <a:spLocks noGrp="1"/>
          </p:cNvSpPr>
          <p:nvPr>
            <p:ph type="body" idx="1"/>
          </p:nvPr>
        </p:nvSpPr>
        <p:spPr/>
        <p:txBody>
          <a:bodyPr wrap="square" rtlCol="0"/>
          <a:lstStyle/>
          <a:p>
            <a:pPr marL="0" indent="0">
              <a:buNone/>
            </a:pPr>
            <a:endParaRPr/>
          </a:p>
        </p:txBody>
      </p:sp>
      <p:sp>
        <p:nvSpPr>
          <p:cNvPr id="11534" name="Slide number"/>
          <p:cNvSpPr>
            <a:spLocks noGrp="1"/>
          </p:cNvSpPr>
          <p:nvPr>
            <p:ph type="sldNum" sz="quarter" idx="10"/>
          </p:nvPr>
        </p:nvSpPr>
        <p:spPr/>
        <p:txBody>
          <a:bodyPr/>
          <a:lstStyle/>
          <a:p>
            <a:fld id="{C18812F0-6685-476B-B832-AFB48F091983}" type="slidenum">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8" name="Slide preview"/>
          <p:cNvSpPr>
            <a:spLocks noGrp="1" noRot="1" noChangeAspect="1"/>
          </p:cNvSpPr>
          <p:nvPr>
            <p:ph type="sldImg"/>
          </p:nvPr>
        </p:nvSpPr>
        <p:spPr/>
      </p:sp>
      <p:sp>
        <p:nvSpPr>
          <p:cNvPr id="11239"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The </a:t>
            </a:r>
            <a:r>
              <a:rPr lang="en-US" sz="2000" b="1" dirty="0">
                <a:solidFill>
                  <a:srgbClr val="000000"/>
                </a:solidFill>
                <a:latin typeface="Times New Roman" panose="02020603050405020304" pitchFamily="18" charset="0"/>
                <a:cs typeface="Courier New" pitchFamily="49" charset="0"/>
              </a:rPr>
              <a:t>Convert to Template</a:t>
            </a:r>
            <a:r>
              <a:rPr lang="en-GB" sz="1200" dirty="0">
                <a:solidFill>
                  <a:srgbClr val="000000"/>
                </a:solidFill>
                <a:latin typeface="Times New Roman" panose="02020603050405020304" pitchFamily="18" charset="0"/>
                <a:cs typeface="Times New Roman" panose="02020603050405020304" pitchFamily="18" charset="0"/>
              </a:rPr>
              <a:t> option does not offer a choice of format and leaves the VM’s disk file intact.</a:t>
            </a:r>
          </a:p>
        </p:txBody>
      </p:sp>
      <p:sp>
        <p:nvSpPr>
          <p:cNvPr id="11240"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6" name="Slide preview"/>
          <p:cNvSpPr>
            <a:spLocks noGrp="1" noRot="1" noChangeAspect="1"/>
          </p:cNvSpPr>
          <p:nvPr>
            <p:ph type="sldImg"/>
          </p:nvPr>
        </p:nvSpPr>
        <p:spPr/>
      </p:sp>
      <p:sp>
        <p:nvSpPr>
          <p:cNvPr id="11537" name="Notes"/>
          <p:cNvSpPr>
            <a:spLocks noGrp="1"/>
          </p:cNvSpPr>
          <p:nvPr>
            <p:ph type="body" idx="1"/>
          </p:nvPr>
        </p:nvSpPr>
        <p:spPr/>
        <p:txBody>
          <a:bodyPr wrap="square" rtlCol="0"/>
          <a:lstStyle/>
          <a:p>
            <a:pPr marL="0" lvl="0" indent="0">
              <a:spcBef>
                <a:spcPts val="0"/>
              </a:spcBef>
              <a:spcAft>
                <a:spcPts val="0"/>
              </a:spcAft>
              <a:buNone/>
            </a:pPr>
            <a:r>
              <a:rPr lang="en-US" sz="2000" dirty="0">
                <a:solidFill>
                  <a:schemeClr val="tx2"/>
                </a:solidFill>
                <a:cs typeface="Calibri" pitchFamily="34" charset="0"/>
              </a:rPr>
              <a:t>You can perform the following actions from the Manage Snapshots window:</a:t>
            </a:r>
          </a:p>
          <a:p>
            <a:pPr>
              <a:buFont typeface="Arial" pitchFamily="34" charset="0"/>
              <a:buChar char="•"/>
            </a:pPr>
            <a:r>
              <a:t>Edit the snapshot: Edit the snapshot name and description.</a:t>
            </a:r>
          </a:p>
          <a:p>
            <a:pPr>
              <a:buFont typeface="Arial" pitchFamily="34" charset="0"/>
              <a:buChar char="•"/>
            </a:pPr>
            <a:r>
              <a:t>Delete the snapshot: Remove the snapshot from the Snapshot Manager, consolidate the snapshot files to the parent snapshot disk, and merge with the VM base disk.</a:t>
            </a:r>
          </a:p>
          <a:p>
            <a:pPr>
              <a:buFont typeface="Arial" pitchFamily="34" charset="0"/>
              <a:buChar char="•"/>
            </a:pPr>
            <a:r>
              <a:t>Delete all snapshots: Commit all the intermediate snapshots before the current-state icon (You are here) to the VM and remove all snapshots for that VM.</a:t>
            </a:r>
          </a:p>
          <a:p>
            <a:pPr>
              <a:buFont typeface="Arial" pitchFamily="34" charset="0"/>
              <a:buChar char="•"/>
            </a:pPr>
            <a:r>
              <a:t>Revert to a snapshot: Restore, or revert to, a particular snapshot. The snapshot that you restore becomes the current snapshot.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When you revert to a snapshot, you return all these items to the state that they were in at the time that you took the snapshot. If you want the VM to be suspended, powered on, or powered off when you start it, ensure that the VM is in the correct state when you take the snapshot.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Deleting a snapshot (</a:t>
            </a:r>
            <a:r>
              <a:rPr lang="en-US" sz="2000" b="1" dirty="0">
                <a:solidFill>
                  <a:srgbClr val="000000"/>
                </a:solidFill>
                <a:latin typeface="Times New Roman" panose="02020603050405020304" pitchFamily="18" charset="0"/>
                <a:cs typeface="Courier New" pitchFamily="49" charset="0"/>
              </a:rPr>
              <a:t>DELETE</a:t>
            </a:r>
            <a:r>
              <a:rPr lang="en-GB" sz="1200" dirty="0">
                <a:solidFill>
                  <a:srgbClr val="000000"/>
                </a:solidFill>
                <a:latin typeface="Times New Roman" panose="02020603050405020304" pitchFamily="18" charset="0"/>
                <a:cs typeface="Times New Roman" panose="02020603050405020304" pitchFamily="18" charset="0"/>
              </a:rPr>
              <a:t> or </a:t>
            </a:r>
            <a:r>
              <a:rPr lang="en-US" sz="2000" b="1" dirty="0">
                <a:solidFill>
                  <a:srgbClr val="000000"/>
                </a:solidFill>
                <a:latin typeface="Times New Roman" panose="02020603050405020304" pitchFamily="18" charset="0"/>
                <a:cs typeface="Courier New" pitchFamily="49" charset="0"/>
              </a:rPr>
              <a:t>DELETE ALL</a:t>
            </a:r>
            <a:r>
              <a:rPr lang="en-GB" sz="1200" dirty="0">
                <a:solidFill>
                  <a:srgbClr val="000000"/>
                </a:solidFill>
                <a:latin typeface="Times New Roman" panose="02020603050405020304" pitchFamily="18" charset="0"/>
                <a:cs typeface="Times New Roman" panose="02020603050405020304" pitchFamily="18" charset="0"/>
              </a:rPr>
              <a:t>) consolidates the changes between snapshots and previous disk states. Deleting a snapshot also writes to the parent disk all data from the delta disk that contains the information about the deleted snapshot. When you delete the base parent snapshot, all changes merge with the base VMDK.</a:t>
            </a:r>
          </a:p>
        </p:txBody>
      </p:sp>
      <p:sp>
        <p:nvSpPr>
          <p:cNvPr id="11538" name="Slide number"/>
          <p:cNvSpPr>
            <a:spLocks noGrp="1"/>
          </p:cNvSpPr>
          <p:nvPr>
            <p:ph type="sldNum" sz="quarter" idx="10"/>
          </p:nvPr>
        </p:nvSpPr>
        <p:spPr/>
        <p:txBody>
          <a:bodyPr/>
          <a:lstStyle/>
          <a:p>
            <a:fld id="{C18812F0-6685-476B-B832-AFB48F091983}" type="slidenum">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1" name="Slide preview"/>
          <p:cNvSpPr>
            <a:spLocks noGrp="1" noRot="1" noChangeAspect="1"/>
          </p:cNvSpPr>
          <p:nvPr>
            <p:ph type="sldImg"/>
          </p:nvPr>
        </p:nvSpPr>
        <p:spPr/>
      </p:sp>
      <p:sp>
        <p:nvSpPr>
          <p:cNvPr id="1154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https://vmware.bravais.com/s/WhbcXR4sSwk2Vl7MeaXD</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543" name="Slide number"/>
          <p:cNvSpPr>
            <a:spLocks noGrp="1"/>
          </p:cNvSpPr>
          <p:nvPr>
            <p:ph type="sldNum" sz="quarter" idx="10"/>
          </p:nvPr>
        </p:nvSpPr>
        <p:spPr/>
        <p:txBody>
          <a:bodyPr/>
          <a:lstStyle/>
          <a:p>
            <a:fld id="{C18812F0-6685-476B-B832-AFB48F091983}" type="slidenum">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6" name="Slide preview"/>
          <p:cNvSpPr>
            <a:spLocks noGrp="1" noRot="1" noChangeAspect="1"/>
          </p:cNvSpPr>
          <p:nvPr>
            <p:ph type="sldImg"/>
          </p:nvPr>
        </p:nvSpPr>
        <p:spPr/>
      </p:sp>
      <p:sp>
        <p:nvSpPr>
          <p:cNvPr id="1154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https://vmware.bravais.com/s/l0JYYQzMTv7pvxBqNcQp</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548" name="Slide number"/>
          <p:cNvSpPr>
            <a:spLocks noGrp="1"/>
          </p:cNvSpPr>
          <p:nvPr>
            <p:ph type="sldNum" sz="quarter" idx="10"/>
          </p:nvPr>
        </p:nvSpPr>
        <p:spPr/>
        <p:txBody>
          <a:bodyPr/>
          <a:lstStyle/>
          <a:p>
            <a:fld id="{C18812F0-6685-476B-B832-AFB48F091983}" type="slidenum">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1" name="Slide preview"/>
          <p:cNvSpPr>
            <a:spLocks noGrp="1" noRot="1" noChangeAspect="1"/>
          </p:cNvSpPr>
          <p:nvPr>
            <p:ph type="sldImg"/>
          </p:nvPr>
        </p:nvSpPr>
        <p:spPr/>
      </p:sp>
      <p:sp>
        <p:nvSpPr>
          <p:cNvPr id="11552"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https://vmware.bravais.com/s/NiQxPT3iycemQ8WYXKom</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553" name="Slide number"/>
          <p:cNvSpPr>
            <a:spLocks noGrp="1"/>
          </p:cNvSpPr>
          <p:nvPr>
            <p:ph type="sldNum" sz="quarter" idx="10"/>
          </p:nvPr>
        </p:nvSpPr>
        <p:spPr/>
        <p:txBody>
          <a:bodyPr/>
          <a:lstStyle/>
          <a:p>
            <a:fld id="{C18812F0-6685-476B-B832-AFB48F091983}" type="slidenum">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6" name="Slide preview"/>
          <p:cNvSpPr>
            <a:spLocks noGrp="1" noRot="1" noChangeAspect="1"/>
          </p:cNvSpPr>
          <p:nvPr>
            <p:ph type="sldImg"/>
          </p:nvPr>
        </p:nvSpPr>
        <p:spPr/>
      </p:sp>
      <p:sp>
        <p:nvSpPr>
          <p:cNvPr id="11557"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To play the animation, go to </a:t>
            </a:r>
            <a:r>
              <a:rPr sz="1200">
                <a:hlinkClick r:id="rId3"/>
              </a:rPr>
              <a:t>https://vmware.bravais.com/s/L3ilQHlrywEhIgr5p7RP</a:t>
            </a:r>
            <a:r>
              <a:rPr lang="en-GB" sz="1200" dirty="0">
                <a:solidFill>
                  <a:srgbClr val="000000"/>
                </a:solidFill>
                <a:latin typeface="Times New Roman" panose="02020603050405020304" pitchFamily="18" charset="0"/>
                <a:cs typeface="Times New Roman" panose="02020603050405020304" pitchFamily="18" charset="0"/>
              </a:rPr>
              <a:t>.</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All snapshots before the You are here point are committed all the way up to the base disk. All snapshots after You are here are discarded.</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Like a single snapshot deletion, changed blocks in the snapshot overwrite their counterparts in the base disk.</a:t>
            </a:r>
          </a:p>
        </p:txBody>
      </p:sp>
      <p:sp>
        <p:nvSpPr>
          <p:cNvPr id="11558" name="Slide number"/>
          <p:cNvSpPr>
            <a:spLocks noGrp="1"/>
          </p:cNvSpPr>
          <p:nvPr>
            <p:ph type="sldNum" sz="quarter" idx="10"/>
          </p:nvPr>
        </p:nvSpPr>
        <p:spPr/>
        <p:txBody>
          <a:bodyPr/>
          <a:lstStyle/>
          <a:p>
            <a:fld id="{C18812F0-6685-476B-B832-AFB48F091983}" type="slidenum">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9" name="Slide preview"/>
          <p:cNvSpPr>
            <a:spLocks noGrp="1" noRot="1" noChangeAspect="1"/>
          </p:cNvSpPr>
          <p:nvPr>
            <p:ph type="sldImg"/>
          </p:nvPr>
        </p:nvSpPr>
        <p:spPr/>
      </p:sp>
      <p:sp>
        <p:nvSpPr>
          <p:cNvPr id="11560"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Snapshot consolidation is a way to clean unneeded delta disk files from a datastore. If no snapshots are registered for a VM, but delta disk files exist, snapshot consolidation commits the chain of the delta disk files and removes them.</a:t>
            </a:r>
          </a:p>
          <a:p>
            <a:pPr marL="0" indent="0">
              <a:buNone/>
            </a:pPr>
            <a:r>
              <a:rPr lang="en-GB" sz="1200" dirty="0">
                <a:solidFill>
                  <a:srgbClr val="000000"/>
                </a:solidFill>
                <a:latin typeface="Times New Roman" panose="02020603050405020304" pitchFamily="18" charset="0"/>
                <a:cs typeface="Times New Roman" panose="02020603050405020304" pitchFamily="18" charset="0"/>
              </a:rPr>
              <a:t>If consolidation is not performed, the delta disk files might expand to the point of consuming all the remaining space on the VM’s datastore or the delta disk file reaches its configured size. The delta disk cannot be larger than the size configured for the base disk.</a:t>
            </a:r>
          </a:p>
        </p:txBody>
      </p:sp>
      <p:sp>
        <p:nvSpPr>
          <p:cNvPr id="11561" name="Slide number"/>
          <p:cNvSpPr>
            <a:spLocks noGrp="1"/>
          </p:cNvSpPr>
          <p:nvPr>
            <p:ph type="sldNum" sz="quarter" idx="10"/>
          </p:nvPr>
        </p:nvSpPr>
        <p:spPr/>
        <p:txBody>
          <a:bodyPr/>
          <a:lstStyle/>
          <a:p>
            <a:fld id="{C18812F0-6685-476B-B832-AFB48F091983}" type="slidenum">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3" name="Slide preview"/>
          <p:cNvSpPr>
            <a:spLocks noGrp="1" noRot="1" noChangeAspect="1"/>
          </p:cNvSpPr>
          <p:nvPr>
            <p:ph type="sldImg"/>
          </p:nvPr>
        </p:nvSpPr>
        <p:spPr/>
      </p:sp>
      <p:sp>
        <p:nvSpPr>
          <p:cNvPr id="11564"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With snapshot consolidation, vCenter Server displays a warning when the descriptor and the snapshot files do not match. After the warning displays, you can use the vSphere Client to commit the snapshots.</a:t>
            </a:r>
          </a:p>
        </p:txBody>
      </p:sp>
      <p:sp>
        <p:nvSpPr>
          <p:cNvPr id="11565" name="Slide number"/>
          <p:cNvSpPr>
            <a:spLocks noGrp="1"/>
          </p:cNvSpPr>
          <p:nvPr>
            <p:ph type="sldNum" sz="quarter" idx="10"/>
          </p:nvPr>
        </p:nvSpPr>
        <p:spPr/>
        <p:txBody>
          <a:bodyPr/>
          <a:lstStyle/>
          <a:p>
            <a:fld id="{C18812F0-6685-476B-B832-AFB48F091983}" type="slidenum">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7" name="Slide preview"/>
          <p:cNvSpPr>
            <a:spLocks noGrp="1" noRot="1" noChangeAspect="1"/>
          </p:cNvSpPr>
          <p:nvPr>
            <p:ph type="sldImg"/>
          </p:nvPr>
        </p:nvSpPr>
        <p:spPr/>
      </p:sp>
      <p:sp>
        <p:nvSpPr>
          <p:cNvPr id="11568" name="Notes"/>
          <p:cNvSpPr>
            <a:spLocks noGrp="1"/>
          </p:cNvSpPr>
          <p:nvPr>
            <p:ph type="body" idx="1"/>
          </p:nvPr>
        </p:nvSpPr>
        <p:spPr/>
        <p:txBody>
          <a:bodyPr wrap="square" rtlCol="0"/>
          <a:lstStyle/>
          <a:p>
            <a:pPr marL="0" indent="0">
              <a:buNone/>
            </a:pPr>
            <a:r>
              <a:rPr lang="en-GB" sz="1200" dirty="0">
                <a:solidFill>
                  <a:srgbClr val="000000"/>
                </a:solidFill>
                <a:latin typeface="Times New Roman" panose="02020603050405020304" pitchFamily="18" charset="0"/>
                <a:cs typeface="Times New Roman" panose="02020603050405020304" pitchFamily="18" charset="0"/>
              </a:rPr>
              <a:t>For a list of best practices for using snapshots in a vSphere environment, see VMware knowledge base article 1025279 at </a:t>
            </a:r>
            <a:r>
              <a:rPr sz="1200">
                <a:hlinkClick r:id="rId3"/>
              </a:rPr>
              <a:t>http://kb.vmware.com/kb/1025279</a:t>
            </a:r>
            <a:r>
              <a:rPr lang="en-GB" sz="1200" dirty="0">
                <a:solidFill>
                  <a:srgbClr val="000000"/>
                </a:solidFill>
                <a:latin typeface="Times New Roman" panose="02020603050405020304" pitchFamily="18" charset="0"/>
                <a:cs typeface="Times New Roman" panose="02020603050405020304" pitchFamily="18" charset="0"/>
              </a:rPr>
              <a:t>.</a:t>
            </a:r>
          </a:p>
        </p:txBody>
      </p:sp>
      <p:sp>
        <p:nvSpPr>
          <p:cNvPr id="11569" name="Slide number"/>
          <p:cNvSpPr>
            <a:spLocks noGrp="1"/>
          </p:cNvSpPr>
          <p:nvPr>
            <p:ph type="sldNum" sz="quarter" idx="10"/>
          </p:nvPr>
        </p:nvSpPr>
        <p:spPr/>
        <p:txBody>
          <a:bodyPr/>
          <a:lstStyle/>
          <a:p>
            <a:fld id="{C18812F0-6685-476B-B832-AFB48F091983}" type="slidenum">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0" name="Slide preview"/>
          <p:cNvSpPr>
            <a:spLocks noGrp="1" noRot="1" noChangeAspect="1"/>
          </p:cNvSpPr>
          <p:nvPr>
            <p:ph type="sldImg"/>
          </p:nvPr>
        </p:nvSpPr>
        <p:spPr/>
      </p:sp>
      <p:sp>
        <p:nvSpPr>
          <p:cNvPr id="11571" name="Notes"/>
          <p:cNvSpPr>
            <a:spLocks noGrp="1"/>
          </p:cNvSpPr>
          <p:nvPr>
            <p:ph type="body" idx="1"/>
          </p:nvPr>
        </p:nvSpPr>
        <p:spPr/>
        <p:txBody>
          <a:bodyPr wrap="square" rtlCol="0"/>
          <a:lstStyle/>
          <a:p>
            <a:pPr marL="0" indent="0">
              <a:buNone/>
            </a:pPr>
            <a:endParaRPr/>
          </a:p>
        </p:txBody>
      </p:sp>
      <p:sp>
        <p:nvSpPr>
          <p:cNvPr id="11572" name="Slide number"/>
          <p:cNvSpPr>
            <a:spLocks noGrp="1"/>
          </p:cNvSpPr>
          <p:nvPr>
            <p:ph type="sldNum" sz="quarter" idx="10"/>
          </p:nvPr>
        </p:nvSpPr>
        <p:spPr/>
        <p:txBody>
          <a:bodyPr/>
          <a:lstStyle/>
          <a:p>
            <a:fld id="{C18812F0-6685-476B-B832-AFB48F091983}" type="slidenum">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3" name="Slide preview"/>
          <p:cNvSpPr>
            <a:spLocks noGrp="1" noRot="1" noChangeAspect="1"/>
          </p:cNvSpPr>
          <p:nvPr>
            <p:ph type="sldImg"/>
          </p:nvPr>
        </p:nvSpPr>
        <p:spPr/>
      </p:sp>
      <p:sp>
        <p:nvSpPr>
          <p:cNvPr id="11574" name="Notes"/>
          <p:cNvSpPr>
            <a:spLocks noGrp="1"/>
          </p:cNvSpPr>
          <p:nvPr>
            <p:ph type="body" idx="1"/>
          </p:nvPr>
        </p:nvSpPr>
        <p:spPr/>
        <p:txBody>
          <a:bodyPr wrap="square" rtlCol="0"/>
          <a:lstStyle/>
          <a:p>
            <a:pPr marL="0" indent="0">
              <a:buNone/>
            </a:pPr>
            <a:endParaRPr/>
          </a:p>
        </p:txBody>
      </p:sp>
      <p:sp>
        <p:nvSpPr>
          <p:cNvPr id="11575" name="Slide number"/>
          <p:cNvSpPr>
            <a:spLocks noGrp="1"/>
          </p:cNvSpPr>
          <p:nvPr>
            <p:ph type="sldNum" sz="quarter" idx="10"/>
          </p:nvPr>
        </p:nvSpPr>
        <p:spPr/>
        <p:txBody>
          <a:bodyPr/>
          <a:lstStyle/>
          <a:p>
            <a:fld id="{C18812F0-6685-476B-B832-AFB48F091983}" type="slidenum">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customXml" Target="../ink/ink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3"/>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rPr lang="en-US" dirty="0"/>
              <a:t>Click to edit Master title style</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2020 VMware, Inc.</a:t>
            </a:r>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a14="http://schemas.microsoft.com/office/drawing/2010/main" xmlns:a16="http://schemas.microsoft.com/office/drawing/2014/main" xmlns="">
          <p:pic>
            <p:nvPicPr>
              <p:cNvPr id="37" name="Ink 36">
                <a:extLst>
                  <a:ext uri="{FF2B5EF4-FFF2-40B4-BE49-F238E27FC236}">
                    <a16:creationId xmlns:a16="http://schemas.microsoft.com/office/drawing/2014/main" id="{CFEB676F-F7B5-4486-A265-8D3830C84F4C}"/>
                  </a:ext>
                </a:extLst>
              </p:cNvPr>
              <p:cNvPicPr/>
              <p:nvPr/>
            </p:nvPicPr>
            <p:blipFill>
              <a:blip r:embed="rId5"/>
              <a:stretch>
                <a:fillRect/>
              </a:stretch>
            </p:blipFill>
            <p:spPr>
              <a:xfrm>
                <a:off x="9858081" y="4877099"/>
                <a:ext cx="7920" cy="7920"/>
              </a:xfrm>
              <a:prstGeom prst="rect">
                <a:avLst/>
              </a:prstGeom>
            </p:spPr>
          </p:pic>
        </mc:Fallback>
      </mc:AlternateContent>
      <p:sp>
        <p:nvSpPr>
          <p:cNvPr id="3" name="Content Placeholder 2"/>
          <p:cNvSpPr>
            <a:spLocks noGrp="1"/>
          </p:cNvSpPr>
          <p:nvPr>
            <p:ph sz="quarter" idx="11" hasCustomPrompt="1"/>
          </p:nvPr>
        </p:nvSpPr>
        <p:spPr>
          <a:xfrm>
            <a:off x="6096000" y="3965135"/>
            <a:ext cx="5181409" cy="692625"/>
          </a:xfrm>
        </p:spPr>
        <p:txBody>
          <a:bodyPr anchor="b" anchorCtr="0"/>
          <a:lstStyle>
            <a:lvl1pPr marL="0" marR="0" indent="1614488" algn="r" defTabSz="808038" rtl="0" eaLnBrk="1" fontAlgn="auto" latinLnBrk="0" hangingPunct="1">
              <a:lnSpc>
                <a:spcPct val="90000"/>
              </a:lnSpc>
              <a:spcBef>
                <a:spcPts val="1200"/>
              </a:spcBef>
              <a:spcAft>
                <a:spcPts val="0"/>
              </a:spcAft>
              <a:buClrTx/>
              <a:buSzPct val="90000"/>
              <a:buFontTx/>
              <a:buNone/>
              <a:tabLst/>
              <a:defRPr lang="en-GB" sz="2400" kern="1200" baseline="0" dirty="0">
                <a:solidFill>
                  <a:schemeClr val="tx1"/>
                </a:solidFill>
                <a:latin typeface="+mj-lt"/>
                <a:ea typeface="+mn-ea"/>
                <a:cs typeface="+mn-cs"/>
              </a:defRPr>
            </a:lvl1pPr>
          </a:lstStyle>
          <a:p>
            <a:pPr marL="0" marR="0" lvl="0" indent="0" algn="l" defTabSz="914400" rtl="0" eaLnBrk="1" fontAlgn="auto" latinLnBrk="0" hangingPunct="1">
              <a:lnSpc>
                <a:spcPct val="90000"/>
              </a:lnSpc>
              <a:spcBef>
                <a:spcPts val="1200"/>
              </a:spcBef>
              <a:spcAft>
                <a:spcPts val="0"/>
              </a:spcAft>
              <a:buClrTx/>
              <a:buSzPct val="90000"/>
              <a:buFontTx/>
              <a:buNone/>
              <a:tabLst/>
              <a:defRPr/>
            </a:pPr>
            <a:r>
              <a:rPr lang="en-US" dirty="0"/>
              <a:t>Module #</a:t>
            </a:r>
            <a:endParaRPr lang="en-GB" dirty="0"/>
          </a:p>
        </p:txBody>
      </p:sp>
    </p:spTree>
    <p:custDataLst>
      <p:tags r:id="rId1"/>
    </p:custDataLst>
    <p:extLst>
      <p:ext uri="{BB962C8B-B14F-4D97-AF65-F5344CB8AC3E}">
        <p14:creationId xmlns:p14="http://schemas.microsoft.com/office/powerpoint/2010/main" val="33833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_Animation">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Graphic 4">
            <a:extLst>
              <a:ext uri="{FF2B5EF4-FFF2-40B4-BE49-F238E27FC236}">
                <a16:creationId xmlns:a16="http://schemas.microsoft.com/office/drawing/2014/main" id="{967419C8-2C01-4E40-8A3C-A391DC0FCE95}"/>
              </a:ext>
            </a:extLst>
          </p:cNvPr>
          <p:cNvSpPr/>
          <p:nvPr userDrawn="1"/>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115209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Six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63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4277999" y="914400"/>
            <a:ext cx="36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2"/>
          <p:cNvSpPr>
            <a:spLocks noGrp="1"/>
          </p:cNvSpPr>
          <p:nvPr>
            <p:ph sz="half" idx="11"/>
          </p:nvPr>
        </p:nvSpPr>
        <p:spPr>
          <a:xfrm>
            <a:off x="6096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Content Placeholder 3"/>
          <p:cNvSpPr>
            <a:spLocks noGrp="1"/>
          </p:cNvSpPr>
          <p:nvPr>
            <p:ph sz="half" idx="12"/>
          </p:nvPr>
        </p:nvSpPr>
        <p:spPr>
          <a:xfrm>
            <a:off x="7946399"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8" name="Content Placeholder 2"/>
          <p:cNvSpPr>
            <a:spLocks noGrp="1"/>
          </p:cNvSpPr>
          <p:nvPr>
            <p:ph sz="half" idx="13"/>
          </p:nvPr>
        </p:nvSpPr>
        <p:spPr>
          <a:xfrm>
            <a:off x="4278000" y="3505200"/>
            <a:ext cx="3636000" cy="28765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Footer Placeholder 8">
            <a:extLst>
              <a:ext uri="{FF2B5EF4-FFF2-40B4-BE49-F238E27FC236}">
                <a16:creationId xmlns:a16="http://schemas.microsoft.com/office/drawing/2014/main" id="{10AAE179-ACC5-47B4-993F-CFFC46783022}"/>
              </a:ext>
            </a:extLst>
          </p:cNvPr>
          <p:cNvSpPr>
            <a:spLocks noGrp="1"/>
          </p:cNvSpPr>
          <p:nvPr>
            <p:ph type="ftr" sz="quarter" idx="14"/>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61940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FourZ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139315" y="914400"/>
            <a:ext cx="5436000" cy="25146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p:nvPr>
        </p:nvSpPr>
        <p:spPr>
          <a:xfrm>
            <a:off x="609600"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Content Placeholder 3"/>
          <p:cNvSpPr>
            <a:spLocks noGrp="1"/>
          </p:cNvSpPr>
          <p:nvPr>
            <p:ph sz="half" idx="11"/>
          </p:nvPr>
        </p:nvSpPr>
        <p:spPr>
          <a:xfrm>
            <a:off x="6139315" y="3545304"/>
            <a:ext cx="5436000" cy="2836445"/>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FEF8E274-A9A5-414C-9A38-2C70B85B4A76}"/>
              </a:ext>
            </a:extLst>
          </p:cNvPr>
          <p:cNvSpPr>
            <a:spLocks noGrp="1"/>
          </p:cNvSpPr>
          <p:nvPr>
            <p:ph type="ftr" sz="quarter" idx="12"/>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212714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77821" y="914400"/>
            <a:ext cx="7308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51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7948296" y="914400"/>
            <a:ext cx="3636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tAnd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704" y="914400"/>
            <a:ext cx="796826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p:nvPr>
        </p:nvSpPr>
        <p:spPr>
          <a:xfrm>
            <a:off x="8894618" y="914400"/>
            <a:ext cx="2689678" cy="2161309"/>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endParaRPr lang="en-US" dirty="0"/>
          </a:p>
        </p:txBody>
      </p:sp>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627748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TextAndTwoImages">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74270"/>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4" name="Content Placeholder 2">
            <a:extLst>
              <a:ext uri="{FF2B5EF4-FFF2-40B4-BE49-F238E27FC236}">
                <a16:creationId xmlns:a16="http://schemas.microsoft.com/office/drawing/2014/main" id="{78595B2F-83D4-4BAA-AEEA-53369D32A948}"/>
              </a:ext>
            </a:extLst>
          </p:cNvPr>
          <p:cNvSpPr>
            <a:spLocks noGrp="1"/>
          </p:cNvSpPr>
          <p:nvPr>
            <p:ph sz="half" idx="13" hasCustomPrompt="1"/>
          </p:nvPr>
        </p:nvSpPr>
        <p:spPr>
          <a:xfrm>
            <a:off x="609600" y="4004042"/>
            <a:ext cx="10972800" cy="2376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Title 1">
            <a:extLst>
              <a:ext uri="{FF2B5EF4-FFF2-40B4-BE49-F238E27FC236}">
                <a16:creationId xmlns:a16="http://schemas.microsoft.com/office/drawing/2014/main" id="{0F113682-DB3B-41F9-9E40-9743882FDAB3}"/>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6" name="Footer Placeholder 4">
            <a:extLst>
              <a:ext uri="{FF2B5EF4-FFF2-40B4-BE49-F238E27FC236}">
                <a16:creationId xmlns:a16="http://schemas.microsoft.com/office/drawing/2014/main" id="{9FA4EACB-49C2-416E-B993-25DB8CB2D45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93488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Doubl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19027" y="1563119"/>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3" name="Content Placeholder 2"/>
          <p:cNvSpPr>
            <a:spLocks noGrp="1"/>
          </p:cNvSpPr>
          <p:nvPr>
            <p:ph idx="1" hasCustomPrompt="1"/>
          </p:nvPr>
        </p:nvSpPr>
        <p:spPr>
          <a:xfrm>
            <a:off x="619027" y="914400"/>
            <a:ext cx="10949086" cy="587830"/>
          </a:xfrm>
        </p:spPr>
        <p:txBody>
          <a:bodyPr>
            <a:noAutofit/>
          </a:bodyPr>
          <a:lstStyle/>
          <a:p>
            <a:pPr lvl="0"/>
            <a:r>
              <a:rPr lang="en-US" dirty="0"/>
              <a:t>Click to edit Master text styles</a:t>
            </a:r>
          </a:p>
        </p:txBody>
      </p:sp>
      <p:sp>
        <p:nvSpPr>
          <p:cNvPr id="15" name="Content Placeholder 2">
            <a:extLst>
              <a:ext uri="{FF2B5EF4-FFF2-40B4-BE49-F238E27FC236}">
                <a16:creationId xmlns:a16="http://schemas.microsoft.com/office/drawing/2014/main" id="{A7BC4A29-B776-4F3B-AA96-0CFE3225A8EC}"/>
              </a:ext>
            </a:extLst>
          </p:cNvPr>
          <p:cNvSpPr>
            <a:spLocks noGrp="1"/>
          </p:cNvSpPr>
          <p:nvPr>
            <p:ph sz="half" idx="13" hasCustomPrompt="1"/>
          </p:nvPr>
        </p:nvSpPr>
        <p:spPr>
          <a:xfrm>
            <a:off x="619027" y="4329750"/>
            <a:ext cx="10949086" cy="2052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a:t>Third level</a:t>
            </a:r>
            <a:endParaRPr lang="en-US" dirty="0"/>
          </a:p>
        </p:txBody>
      </p:sp>
      <p:sp>
        <p:nvSpPr>
          <p:cNvPr id="16" name="Content Placeholder 2">
            <a:extLst>
              <a:ext uri="{FF2B5EF4-FFF2-40B4-BE49-F238E27FC236}">
                <a16:creationId xmlns:a16="http://schemas.microsoft.com/office/drawing/2014/main" id="{D01264D8-FBA6-40AA-8B49-28346DB7BBA4}"/>
              </a:ext>
            </a:extLst>
          </p:cNvPr>
          <p:cNvSpPr>
            <a:spLocks noGrp="1"/>
          </p:cNvSpPr>
          <p:nvPr>
            <p:ph idx="14" hasCustomPrompt="1"/>
          </p:nvPr>
        </p:nvSpPr>
        <p:spPr>
          <a:xfrm>
            <a:off x="619027" y="3669880"/>
            <a:ext cx="10949086" cy="587830"/>
          </a:xfrm>
        </p:spPr>
        <p:txBody>
          <a:bodyPr>
            <a:noAutofit/>
          </a:bodyPr>
          <a:lstStyle/>
          <a:p>
            <a:pPr lvl="0"/>
            <a:r>
              <a:rPr lang="en-US" dirty="0"/>
              <a:t>Click to edit Master text styles</a:t>
            </a:r>
          </a:p>
        </p:txBody>
      </p:sp>
      <p:sp>
        <p:nvSpPr>
          <p:cNvPr id="6" name="Title 1">
            <a:extLst>
              <a:ext uri="{FF2B5EF4-FFF2-40B4-BE49-F238E27FC236}">
                <a16:creationId xmlns:a16="http://schemas.microsoft.com/office/drawing/2014/main" id="{F6C866F9-C46F-4FAC-BD0F-64A8B64BA1F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F5717891-C086-478F-80C7-829FA89B5E45}"/>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989003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3517557"/>
            <a:ext cx="10972800" cy="2864193"/>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3" name="Content Placeholder 2"/>
          <p:cNvSpPr>
            <a:spLocks noGrp="1"/>
          </p:cNvSpPr>
          <p:nvPr>
            <p:ph idx="1" hasCustomPrompt="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endParaRPr lang="en-US" dirty="0"/>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ThreeThir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9027" y="923827"/>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4" name="Content Placeholder 2">
            <a:extLst>
              <a:ext uri="{FF2B5EF4-FFF2-40B4-BE49-F238E27FC236}">
                <a16:creationId xmlns:a16="http://schemas.microsoft.com/office/drawing/2014/main" id="{76A243F5-126C-4D10-AB8D-2B392834C4BF}"/>
              </a:ext>
            </a:extLst>
          </p:cNvPr>
          <p:cNvSpPr>
            <a:spLocks noGrp="1"/>
          </p:cNvSpPr>
          <p:nvPr>
            <p:ph idx="10" hasCustomPrompt="1"/>
          </p:nvPr>
        </p:nvSpPr>
        <p:spPr>
          <a:xfrm>
            <a:off x="619027" y="2754199"/>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5" name="Content Placeholder 2">
            <a:extLst>
              <a:ext uri="{FF2B5EF4-FFF2-40B4-BE49-F238E27FC236}">
                <a16:creationId xmlns:a16="http://schemas.microsoft.com/office/drawing/2014/main" id="{FAA9394B-966B-4647-838B-FBEFF7CD6FB2}"/>
              </a:ext>
            </a:extLst>
          </p:cNvPr>
          <p:cNvSpPr>
            <a:spLocks noGrp="1"/>
          </p:cNvSpPr>
          <p:nvPr>
            <p:ph idx="11" hasCustomPrompt="1"/>
          </p:nvPr>
        </p:nvSpPr>
        <p:spPr>
          <a:xfrm>
            <a:off x="619027" y="4583458"/>
            <a:ext cx="10972800" cy="1800000"/>
          </a:xfrm>
        </p:spPr>
        <p:txBody>
          <a:bodyPr>
            <a:noAutofit/>
          </a:bodyPr>
          <a:lstStyle>
            <a:lvl1pPr>
              <a:defRPr/>
            </a:lvl1pPr>
            <a:lvl2pPr>
              <a:defRPr/>
            </a:lvl2pPr>
            <a:lvl3pPr>
              <a:defRPr/>
            </a:lvl3pPr>
            <a:lvl4pPr>
              <a:defRPr/>
            </a:lvl4pPr>
            <a:lvl5pPr>
              <a:defRPr/>
            </a:lvl5pPr>
            <a:lvl7pPr>
              <a:defRPr/>
            </a:lvl7pPr>
          </a:lstStyle>
          <a:p>
            <a:pPr lvl="0"/>
            <a:r>
              <a:rPr lang="en-US"/>
              <a:t>Click to edit Master text styles</a:t>
            </a:r>
          </a:p>
          <a:p>
            <a:pPr lvl="1"/>
            <a:r>
              <a:rPr lang="en-US"/>
              <a:t>First level</a:t>
            </a:r>
          </a:p>
          <a:p>
            <a:pPr lvl="2"/>
            <a:r>
              <a:rPr lang="en-US"/>
              <a:t>Second level</a:t>
            </a:r>
          </a:p>
          <a:p>
            <a:pPr lvl="3"/>
            <a:r>
              <a:rPr lang="en-US"/>
              <a:t>Third level</a:t>
            </a:r>
          </a:p>
        </p:txBody>
      </p:sp>
      <p:sp>
        <p:nvSpPr>
          <p:cNvPr id="6" name="Title 1">
            <a:extLst>
              <a:ext uri="{FF2B5EF4-FFF2-40B4-BE49-F238E27FC236}">
                <a16:creationId xmlns:a16="http://schemas.microsoft.com/office/drawing/2014/main" id="{77182B34-166A-48D1-B388-A2DD16484A09}"/>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0CC7F86C-CCF9-4A61-8C8E-920BE2046849}"/>
              </a:ext>
            </a:extLst>
          </p:cNvPr>
          <p:cNvSpPr>
            <a:spLocks noGrp="1"/>
          </p:cNvSpPr>
          <p:nvPr>
            <p:ph type="ftr" sz="quarter" idx="12"/>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7394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rPr lang="en-US" dirty="0"/>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2020</a:t>
            </a:r>
            <a:r>
              <a:rPr lang="en-US" sz="700" baseline="0" dirty="0">
                <a:solidFill>
                  <a:schemeClr val="bg1"/>
                </a:solidFill>
              </a:rPr>
              <a:t> 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89196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FourQuarte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20596" y="2292285"/>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6" name="Content Placeholder 2">
            <a:extLst>
              <a:ext uri="{FF2B5EF4-FFF2-40B4-BE49-F238E27FC236}">
                <a16:creationId xmlns:a16="http://schemas.microsoft.com/office/drawing/2014/main" id="{7BFE770C-7C64-4FF0-95E8-DBB90BBF2216}"/>
              </a:ext>
            </a:extLst>
          </p:cNvPr>
          <p:cNvSpPr>
            <a:spLocks noGrp="1"/>
          </p:cNvSpPr>
          <p:nvPr>
            <p:ph sz="half" idx="11" hasCustomPrompt="1"/>
          </p:nvPr>
        </p:nvSpPr>
        <p:spPr>
          <a:xfrm>
            <a:off x="619024" y="3679597"/>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7" name="Content Placeholder 2">
            <a:extLst>
              <a:ext uri="{FF2B5EF4-FFF2-40B4-BE49-F238E27FC236}">
                <a16:creationId xmlns:a16="http://schemas.microsoft.com/office/drawing/2014/main" id="{1A3F562B-B4D9-49F1-B4E7-BC66CD93BC3A}"/>
              </a:ext>
            </a:extLst>
          </p:cNvPr>
          <p:cNvSpPr>
            <a:spLocks noGrp="1"/>
          </p:cNvSpPr>
          <p:nvPr>
            <p:ph sz="half" idx="12" hasCustomPrompt="1"/>
          </p:nvPr>
        </p:nvSpPr>
        <p:spPr>
          <a:xfrm>
            <a:off x="620595" y="5049750"/>
            <a:ext cx="10972801" cy="1332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a:t>Second level</a:t>
            </a:r>
            <a:endParaRPr lang="en-US" dirty="0"/>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4123804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hasCustomPrompt="1"/>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scriptionWithFourZon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4" name="Content Placeholder 3"/>
          <p:cNvSpPr>
            <a:spLocks noGrp="1"/>
          </p:cNvSpPr>
          <p:nvPr>
            <p:ph sz="half" idx="2" hasCustomPrompt="1"/>
          </p:nvPr>
        </p:nvSpPr>
        <p:spPr>
          <a:xfrm>
            <a:off x="6168396" y="1694971"/>
            <a:ext cx="5400000" cy="173402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
        <p:nvSpPr>
          <p:cNvPr id="5" name="Content Placeholder 2">
            <a:extLst>
              <a:ext uri="{FF2B5EF4-FFF2-40B4-BE49-F238E27FC236}">
                <a16:creationId xmlns:a16="http://schemas.microsoft.com/office/drawing/2014/main" id="{A813663D-0F19-4C00-9E4F-E1E4E8E1A433}"/>
              </a:ext>
            </a:extLst>
          </p:cNvPr>
          <p:cNvSpPr>
            <a:spLocks noGrp="1"/>
          </p:cNvSpPr>
          <p:nvPr>
            <p:ph sz="half" idx="12" hasCustomPrompt="1"/>
          </p:nvPr>
        </p:nvSpPr>
        <p:spPr>
          <a:xfrm>
            <a:off x="609600"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7" name="Content Placeholder 3">
            <a:extLst>
              <a:ext uri="{FF2B5EF4-FFF2-40B4-BE49-F238E27FC236}">
                <a16:creationId xmlns:a16="http://schemas.microsoft.com/office/drawing/2014/main" id="{F787EB5D-B470-41A3-888E-19447B13F9D7}"/>
              </a:ext>
            </a:extLst>
          </p:cNvPr>
          <p:cNvSpPr>
            <a:spLocks noGrp="1"/>
          </p:cNvSpPr>
          <p:nvPr>
            <p:ph sz="half" idx="13" hasCustomPrompt="1"/>
          </p:nvPr>
        </p:nvSpPr>
        <p:spPr>
          <a:xfrm>
            <a:off x="6168396" y="3621741"/>
            <a:ext cx="5400000" cy="2550459"/>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8" name="Title 1">
            <a:extLst>
              <a:ext uri="{FF2B5EF4-FFF2-40B4-BE49-F238E27FC236}">
                <a16:creationId xmlns:a16="http://schemas.microsoft.com/office/drawing/2014/main" id="{898019B4-5AAA-456E-A9DD-12ED4799FC86}"/>
              </a:ext>
            </a:extLst>
          </p:cNvPr>
          <p:cNvSpPr>
            <a:spLocks noGrp="1"/>
          </p:cNvSpPr>
          <p:nvPr>
            <p:ph type="title"/>
          </p:nvPr>
        </p:nvSpPr>
        <p:spPr>
          <a:xfrm>
            <a:off x="609600" y="330200"/>
            <a:ext cx="10972800" cy="355600"/>
          </a:xfrm>
        </p:spPr>
        <p:txBody>
          <a:bodyPr/>
          <a:lstStyle/>
          <a:p>
            <a:r>
              <a:rPr lang="en-US"/>
              <a:t>Click to edit Master title style</a:t>
            </a:r>
          </a:p>
        </p:txBody>
      </p:sp>
      <p:sp>
        <p:nvSpPr>
          <p:cNvPr id="9" name="Footer Placeholder 4">
            <a:extLst>
              <a:ext uri="{FF2B5EF4-FFF2-40B4-BE49-F238E27FC236}">
                <a16:creationId xmlns:a16="http://schemas.microsoft.com/office/drawing/2014/main" id="{4DD94C64-0C87-480D-B2D7-3FE6DC333606}"/>
              </a:ext>
            </a:extLst>
          </p:cNvPr>
          <p:cNvSpPr>
            <a:spLocks noGrp="1"/>
          </p:cNvSpPr>
          <p:nvPr>
            <p:ph type="ftr" sz="quarter" idx="10"/>
          </p:nvPr>
        </p:nvSpPr>
        <p:spPr>
          <a:xfrm>
            <a:off x="3327662" y="6464899"/>
            <a:ext cx="8254738" cy="301661"/>
          </a:xfrm>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88393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DO NOT USE THIS PAGE IN LAYOUTS</a:t>
            </a:r>
          </a:p>
        </p:txBody>
      </p:sp>
      <p:sp>
        <p:nvSpPr>
          <p:cNvPr id="5" name="TextBox 4"/>
          <p:cNvSpPr txBox="1"/>
          <p:nvPr userDrawn="1"/>
        </p:nvSpPr>
        <p:spPr>
          <a:xfrm>
            <a:off x="673100" y="1421398"/>
            <a:ext cx="10871201" cy="1600438"/>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endParaRPr lang="en-US" sz="1600" kern="1200" baseline="0" dirty="0">
              <a:solidFill>
                <a:srgbClr val="000000"/>
              </a:solidFill>
              <a:latin typeface="Arial" charset="0"/>
              <a:ea typeface="ＭＳ Ｐゴシック" pitchFamily="34" charset="-128"/>
              <a:cs typeface="+mn-cs"/>
            </a:endParaRPr>
          </a:p>
        </p:txBody>
      </p:sp>
    </p:spTree>
    <p:custDataLst>
      <p:tags r:id="rId1"/>
    </p:custDataLst>
    <p:extLst>
      <p:ext uri="{BB962C8B-B14F-4D97-AF65-F5344CB8AC3E}">
        <p14:creationId xmlns:p14="http://schemas.microsoft.com/office/powerpoint/2010/main" val="33195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4576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97061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9" name="Content Placeholder 2"/>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2" name="Title 1"/>
          <p:cNvSpPr>
            <a:spLocks noGrp="1"/>
          </p:cNvSpPr>
          <p:nvPr>
            <p:ph type="title"/>
          </p:nvPr>
        </p:nvSpPr>
        <p:spPr>
          <a:xfrm>
            <a:off x="609600" y="330200"/>
            <a:ext cx="10972800" cy="355600"/>
          </a:xfrm>
        </p:spPr>
        <p:txBody>
          <a:bodyPr/>
          <a:lstStyle/>
          <a:p>
            <a:r>
              <a:rPr lang="en-US" dirty="0"/>
              <a:t>Click to edit Master title style</a:t>
            </a:r>
          </a:p>
        </p:txBody>
      </p:sp>
      <p:sp>
        <p:nvSpPr>
          <p:cNvPr id="3" name="Content Placeholder 2"/>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a:t>Click to edit Master title style</a:t>
            </a:r>
          </a:p>
        </p:txBody>
      </p:sp>
      <p:sp>
        <p:nvSpPr>
          <p:cNvPr id="3" name="Content Placeholder 2"/>
          <p:cNvSpPr>
            <a:spLocks noGrp="1"/>
          </p:cNvSpPr>
          <p:nvPr>
            <p:ph sz="half" idx="1" hasCustomPrompt="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6168396"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6" name="Content Placeholder 2"/>
          <p:cNvSpPr>
            <a:spLocks noGrp="1"/>
          </p:cNvSpPr>
          <p:nvPr>
            <p:ph idx="1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1476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Thi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09599"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4" name="Content Placeholder 3"/>
          <p:cNvSpPr>
            <a:spLocks noGrp="1"/>
          </p:cNvSpPr>
          <p:nvPr>
            <p:ph sz="half" idx="2" hasCustomPrompt="1"/>
          </p:nvPr>
        </p:nvSpPr>
        <p:spPr>
          <a:xfrm>
            <a:off x="794886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5" name="Content Placeholder 2"/>
          <p:cNvSpPr>
            <a:spLocks noGrp="1"/>
          </p:cNvSpPr>
          <p:nvPr>
            <p:ph sz="half" idx="10" hasCustomPrompt="1"/>
          </p:nvPr>
        </p:nvSpPr>
        <p:spPr>
          <a:xfrm>
            <a:off x="4279230" y="914400"/>
            <a:ext cx="3636000" cy="5467350"/>
          </a:xfrm>
        </p:spPr>
        <p:txBody>
          <a:bodyPr rIns="216000"/>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6" name="Footer Placeholder 5">
            <a:extLst>
              <a:ext uri="{FF2B5EF4-FFF2-40B4-BE49-F238E27FC236}">
                <a16:creationId xmlns:a16="http://schemas.microsoft.com/office/drawing/2014/main" id="{5CFB6980-3CA4-4D02-A538-B650413C5B6E}"/>
              </a:ext>
            </a:extLst>
          </p:cNvPr>
          <p:cNvSpPr>
            <a:spLocks noGrp="1"/>
          </p:cNvSpPr>
          <p:nvPr>
            <p:ph type="ftr" sz="quarter" idx="11"/>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Tree>
    <p:custDataLst>
      <p:tags r:id="rId1"/>
    </p:custDataLst>
    <p:extLst>
      <p:ext uri="{BB962C8B-B14F-4D97-AF65-F5344CB8AC3E}">
        <p14:creationId xmlns:p14="http://schemas.microsoft.com/office/powerpoint/2010/main" val="126055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{CoverPage-Title}</a:t>
            </a:r>
            <a:r>
              <a:rPr lang="en-US" altLang="en-US"/>
              <a:t>      </a:t>
            </a:r>
            <a:r>
              <a:rPr lang="en-US" altLang="en-US" b="1"/>
              <a:t>|</a:t>
            </a:r>
            <a:r>
              <a:rPr lang="en-US" altLang="en-US"/>
              <a:t>     </a:t>
            </a:r>
            <a:r>
              <a:rPr lang="en-US"/>
              <a:t>{Module-#} - {Slide-#Module}</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sp>
        <p:nvSpPr>
          <p:cNvPr id="8" name="Content Placeholder 2">
            <a:extLst>
              <a:ext uri="{FF2B5EF4-FFF2-40B4-BE49-F238E27FC236}">
                <a16:creationId xmlns:a16="http://schemas.microsoft.com/office/drawing/2014/main" id="{D554A618-16A4-4C37-9DA0-A248E9FA1FBF}"/>
              </a:ext>
            </a:extLst>
          </p:cNvPr>
          <p:cNvSpPr>
            <a:spLocks noGrp="1"/>
          </p:cNvSpPr>
          <p:nvPr>
            <p:ph sz="half" idx="12" hasCustomPrompt="1"/>
          </p:nvPr>
        </p:nvSpPr>
        <p:spPr>
          <a:xfrm>
            <a:off x="609600" y="1583697"/>
            <a:ext cx="10972800" cy="4628191"/>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rPr lang="en-US" dirty="0"/>
              <a:t>Click to edit Master title style</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hasCustomPrompt="1"/>
          </p:nvPr>
        </p:nvSpPr>
        <p:spPr>
          <a:xfrm>
            <a:off x="609600" y="914400"/>
            <a:ext cx="10972800" cy="587830"/>
          </a:xfrm>
        </p:spPr>
        <p:txBody>
          <a:bodyPr>
            <a:noAutofit/>
          </a:bodyPr>
          <a:lstStyle/>
          <a:p>
            <a:pPr lvl="0"/>
            <a:r>
              <a:rPr lang="en-US" dirty="0"/>
              <a:t>Click to edit Master text styles</a:t>
            </a:r>
          </a:p>
        </p:txBody>
      </p:sp>
    </p:spTree>
    <p:custDataLst>
      <p:tags r:id="rId1"/>
    </p:custDataLst>
    <p:extLst>
      <p:ext uri="{BB962C8B-B14F-4D97-AF65-F5344CB8AC3E}">
        <p14:creationId xmlns:p14="http://schemas.microsoft.com/office/powerpoint/2010/main" val="339812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17" name="Footer Placeholder 4">
            <a:extLst>
              <a:ext uri="{FF2B5EF4-FFF2-40B4-BE49-F238E27FC236}">
                <a16:creationId xmlns:a16="http://schemas.microsoft.com/office/drawing/2014/main" id="{BD7F4BC5-315C-4E61-8376-A7B09E8D9DAB}"/>
              </a:ext>
            </a:extLst>
          </p:cNvPr>
          <p:cNvSpPr>
            <a:spLocks noGrp="1"/>
          </p:cNvSpPr>
          <p:nvPr>
            <p:ph type="ftr" sz="quarter" idx="3"/>
          </p:nvPr>
        </p:nvSpPr>
        <p:spPr>
          <a:xfrm>
            <a:off x="3327662" y="6464899"/>
            <a:ext cx="8254738" cy="301661"/>
          </a:xfrm>
          <a:prstGeom prst="rect">
            <a:avLst/>
          </a:prstGeom>
        </p:spPr>
        <p:txBody>
          <a:bodyPr/>
          <a:lstStyle>
            <a:lvl1pPr algn="r">
              <a:defRPr sz="800"/>
            </a:lvl1pPr>
          </a:lstStyle>
          <a:p>
            <a:pPr>
              <a:lnSpc>
                <a:spcPct val="90000"/>
              </a:lnSpc>
            </a:pPr>
            <a:r>
              <a:rPr lang="en-US" dirty="0"/>
              <a:t>{</a:t>
            </a:r>
            <a:r>
              <a:rPr lang="en-US" dirty="0" err="1"/>
              <a:t>CoverPage</a:t>
            </a:r>
            <a:r>
              <a:rPr lang="en-US" dirty="0"/>
              <a:t>-Title}</a:t>
            </a:r>
            <a:r>
              <a:rPr lang="en-US" altLang="en-US" dirty="0"/>
              <a:t>      </a:t>
            </a:r>
            <a:r>
              <a:rPr lang="en-US" altLang="en-US" b="1" dirty="0"/>
              <a:t>|</a:t>
            </a:r>
            <a:r>
              <a:rPr lang="en-US" altLang="en-US" dirty="0"/>
              <a:t>     </a:t>
            </a:r>
            <a:r>
              <a:rPr lang="en-US" dirty="0"/>
              <a:t>{Module-#} - {Slide-#Module}</a:t>
            </a:r>
          </a:p>
        </p:txBody>
      </p:sp>
    </p:spTree>
    <p:custDataLst>
      <p:tags r:id="rId25"/>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6" r:id="rId1"/>
    <p:sldLayoutId id="2147483689" r:id="rId2"/>
    <p:sldLayoutId id="2147483706" r:id="rId3"/>
    <p:sldLayoutId id="2147483714" r:id="rId4"/>
    <p:sldLayoutId id="2147483705" r:id="rId5"/>
    <p:sldLayoutId id="2147483690" r:id="rId6"/>
    <p:sldLayoutId id="2147483707" r:id="rId7"/>
    <p:sldLayoutId id="2147483702" r:id="rId8"/>
    <p:sldLayoutId id="2147483717" r:id="rId9"/>
    <p:sldLayoutId id="2147483718" r:id="rId10"/>
    <p:sldLayoutId id="2147483703" r:id="rId11"/>
    <p:sldLayoutId id="2147483704" r:id="rId12"/>
    <p:sldLayoutId id="2147483701" r:id="rId13"/>
    <p:sldLayoutId id="2147483700" r:id="rId14"/>
    <p:sldLayoutId id="2147483715" r:id="rId15"/>
    <p:sldLayoutId id="2147483708" r:id="rId16"/>
    <p:sldLayoutId id="2147483709" r:id="rId17"/>
    <p:sldLayoutId id="2147483710" r:id="rId18"/>
    <p:sldLayoutId id="2147483711" r:id="rId19"/>
    <p:sldLayoutId id="2147483712" r:id="rId20"/>
    <p:sldLayoutId id="2147483716" r:id="rId21"/>
    <p:sldLayoutId id="2147483713" r:id="rId22"/>
    <p:sldLayoutId id="2147483695" r:id="rId23"/>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292100" indent="-292100" algn="l" defTabSz="914400" rtl="0" eaLnBrk="1" latinLnBrk="0" hangingPunct="1">
        <a:lnSpc>
          <a:spcPct val="100000"/>
        </a:lnSpc>
        <a:spcBef>
          <a:spcPts val="600"/>
        </a:spcBef>
        <a:buClrTx/>
        <a:buSzPct val="90000"/>
        <a:buFontTx/>
        <a:buNone/>
        <a:defRPr sz="2000" kern="1200" baseline="0">
          <a:solidFill>
            <a:schemeClr val="tx2"/>
          </a:solidFill>
          <a:latin typeface="+mn-lt"/>
          <a:ea typeface="+mn-ea"/>
          <a:cs typeface="+mn-cs"/>
        </a:defRPr>
      </a:lvl1pPr>
      <a:lvl2pPr marL="569913" indent="-277813" algn="l" defTabSz="914400" rtl="0" eaLnBrk="1" latinLnBrk="0" hangingPunct="1">
        <a:lnSpc>
          <a:spcPct val="10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862013" indent="-292100"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1139825" indent="-277813" algn="l" defTabSz="91440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431925" indent="-292100" algn="l" defTabSz="857250" rtl="0" eaLnBrk="1" latinLnBrk="0" hangingPunct="1">
        <a:lnSpc>
          <a:spcPct val="100000"/>
        </a:lnSpc>
        <a:spcBef>
          <a:spcPts val="8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100000"/>
        </a:lnSpc>
        <a:spcBef>
          <a:spcPts val="8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tags" Target="../tags/tag127.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3.xml"/><Relationship Id="rId1" Type="http://schemas.openxmlformats.org/officeDocument/2006/relationships/tags" Target="../tags/tag128.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xml"/><Relationship Id="rId1" Type="http://schemas.openxmlformats.org/officeDocument/2006/relationships/tags" Target="../tags/tag129.xml"/><Relationship Id="rId4" Type="http://schemas.openxmlformats.org/officeDocument/2006/relationships/image" Target="../media/image56.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ags" Target="../tags/tag130.xml"/><Relationship Id="rId4" Type="http://schemas.openxmlformats.org/officeDocument/2006/relationships/image" Target="../media/image57.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8.xml"/><Relationship Id="rId1" Type="http://schemas.openxmlformats.org/officeDocument/2006/relationships/tags" Target="../tags/tag131.xml"/><Relationship Id="rId4" Type="http://schemas.openxmlformats.org/officeDocument/2006/relationships/image" Target="../media/image5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5.xml"/><Relationship Id="rId1" Type="http://schemas.openxmlformats.org/officeDocument/2006/relationships/tags" Target="../tags/tag132.xml"/><Relationship Id="rId4" Type="http://schemas.openxmlformats.org/officeDocument/2006/relationships/image" Target="../media/image5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5.xml"/><Relationship Id="rId1" Type="http://schemas.openxmlformats.org/officeDocument/2006/relationships/tags" Target="../tags/tag133.xml"/><Relationship Id="rId4" Type="http://schemas.openxmlformats.org/officeDocument/2006/relationships/image" Target="../media/image6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1.xml"/><Relationship Id="rId1" Type="http://schemas.openxmlformats.org/officeDocument/2006/relationships/tags" Target="../tags/tag134.xml"/><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1.xml"/><Relationship Id="rId1" Type="http://schemas.openxmlformats.org/officeDocument/2006/relationships/tags" Target="../tags/tag135.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1.xml"/><Relationship Id="rId1" Type="http://schemas.openxmlformats.org/officeDocument/2006/relationships/tags" Target="../tags/tag136.xml"/><Relationship Id="rId4" Type="http://schemas.openxmlformats.org/officeDocument/2006/relationships/image" Target="../media/image63.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3.xml"/><Relationship Id="rId1" Type="http://schemas.openxmlformats.org/officeDocument/2006/relationships/tags" Target="../tags/tag137.xml"/><Relationship Id="rId4" Type="http://schemas.openxmlformats.org/officeDocument/2006/relationships/image" Target="../media/image64.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138.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1.xml"/><Relationship Id="rId1" Type="http://schemas.openxmlformats.org/officeDocument/2006/relationships/tags" Target="../tags/tag13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1.xml"/><Relationship Id="rId1" Type="http://schemas.openxmlformats.org/officeDocument/2006/relationships/tags" Target="../tags/tag140.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1.xml"/><Relationship Id="rId1" Type="http://schemas.openxmlformats.org/officeDocument/2006/relationships/tags" Target="../tags/tag141.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xml"/><Relationship Id="rId1" Type="http://schemas.openxmlformats.org/officeDocument/2006/relationships/tags" Target="../tags/tag14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xml"/><Relationship Id="rId1" Type="http://schemas.openxmlformats.org/officeDocument/2006/relationships/tags" Target="../tags/tag3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ags" Target="../tags/tag4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50.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1.xml"/><Relationship Id="rId1" Type="http://schemas.openxmlformats.org/officeDocument/2006/relationships/tags" Target="../tags/tag5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4.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tags" Target="../tags/tag65.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8.xml"/><Relationship Id="rId1" Type="http://schemas.openxmlformats.org/officeDocument/2006/relationships/tags" Target="../tags/tag7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8.xml"/><Relationship Id="rId1" Type="http://schemas.openxmlformats.org/officeDocument/2006/relationships/tags" Target="../tags/tag7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73.xml"/><Relationship Id="rId6" Type="http://schemas.openxmlformats.org/officeDocument/2006/relationships/image" Target="../media/image29.jpg"/><Relationship Id="rId5" Type="http://schemas.openxmlformats.org/officeDocument/2006/relationships/notesSlide" Target="../notesSlides/notesSlide47.xml"/><Relationship Id="rId4"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7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77.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1.xml"/><Relationship Id="rId1" Type="http://schemas.openxmlformats.org/officeDocument/2006/relationships/tags" Target="../tags/tag80.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3.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84.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8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9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1.xml"/><Relationship Id="rId1" Type="http://schemas.openxmlformats.org/officeDocument/2006/relationships/tags" Target="../tags/tag91.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9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93.xml"/><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8.xml"/><Relationship Id="rId1" Type="http://schemas.openxmlformats.org/officeDocument/2006/relationships/tags" Target="../tags/tag9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8.xml"/><Relationship Id="rId1" Type="http://schemas.openxmlformats.org/officeDocument/2006/relationships/tags" Target="../tags/tag95.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9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99.xm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00.xml"/><Relationship Id="rId6" Type="http://schemas.openxmlformats.org/officeDocument/2006/relationships/image" Target="../media/image39.jpg"/><Relationship Id="rId5" Type="http://schemas.openxmlformats.org/officeDocument/2006/relationships/notesSlide" Target="../notesSlides/notesSlide74.xml"/><Relationship Id="rId4"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1.xml"/><Relationship Id="rId1" Type="http://schemas.openxmlformats.org/officeDocument/2006/relationships/tags" Target="../tags/tag101.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1.xml"/><Relationship Id="rId1" Type="http://schemas.openxmlformats.org/officeDocument/2006/relationships/tags" Target="../tags/tag103.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1.xml"/><Relationship Id="rId1" Type="http://schemas.openxmlformats.org/officeDocument/2006/relationships/tags" Target="../tags/tag10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10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tags" Target="../tags/tag109.xml"/><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tags" Target="../tags/tag110.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1.xml"/><Relationship Id="rId1" Type="http://schemas.openxmlformats.org/officeDocument/2006/relationships/tags" Target="../tags/tag11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tags" Target="../tags/tag112.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113.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114.xml"/><Relationship Id="rId4"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115.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5.xml"/><Relationship Id="rId1" Type="http://schemas.openxmlformats.org/officeDocument/2006/relationships/tags" Target="../tags/tag116.xml"/><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117.xml"/><Relationship Id="rId6" Type="http://schemas.openxmlformats.org/officeDocument/2006/relationships/image" Target="../media/image49.jpg"/><Relationship Id="rId5" Type="http://schemas.openxmlformats.org/officeDocument/2006/relationships/notesSlide" Target="../notesSlides/notesSlide91.xml"/><Relationship Id="rId4"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118.xml"/><Relationship Id="rId6" Type="http://schemas.openxmlformats.org/officeDocument/2006/relationships/image" Target="../media/image50.jpg"/><Relationship Id="rId5" Type="http://schemas.openxmlformats.org/officeDocument/2006/relationships/notesSlide" Target="../notesSlides/notesSlide92.xml"/><Relationship Id="rId4"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video" Target="../media/media5.mp4"/><Relationship Id="rId2" Type="http://schemas.microsoft.com/office/2007/relationships/media" Target="../media/media5.mp4"/><Relationship Id="rId1" Type="http://schemas.openxmlformats.org/officeDocument/2006/relationships/tags" Target="../tags/tag119.xml"/><Relationship Id="rId6" Type="http://schemas.openxmlformats.org/officeDocument/2006/relationships/image" Target="../media/image51.jpg"/><Relationship Id="rId5" Type="http://schemas.openxmlformats.org/officeDocument/2006/relationships/notesSlide" Target="../notesSlides/notesSlide93.xml"/><Relationship Id="rId4"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video" Target="../media/media6.mp4"/><Relationship Id="rId2" Type="http://schemas.microsoft.com/office/2007/relationships/media" Target="../media/media6.mp4"/><Relationship Id="rId1" Type="http://schemas.openxmlformats.org/officeDocument/2006/relationships/tags" Target="../tags/tag120.xml"/><Relationship Id="rId6" Type="http://schemas.openxmlformats.org/officeDocument/2006/relationships/image" Target="../media/image52.jpg"/><Relationship Id="rId5" Type="http://schemas.openxmlformats.org/officeDocument/2006/relationships/notesSlide" Target="../notesSlides/notesSlide94.xml"/><Relationship Id="rId4"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1.xml"/><Relationship Id="rId1" Type="http://schemas.openxmlformats.org/officeDocument/2006/relationships/tags" Target="../tags/tag12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xml"/><Relationship Id="rId1" Type="http://schemas.openxmlformats.org/officeDocument/2006/relationships/tags" Target="../tags/tag122.xml"/><Relationship Id="rId4" Type="http://schemas.openxmlformats.org/officeDocument/2006/relationships/image" Target="../media/image5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3.xml"/><Relationship Id="rId1" Type="http://schemas.openxmlformats.org/officeDocument/2006/relationships/tags" Target="../tags/tag123.xml"/><Relationship Id="rId4" Type="http://schemas.openxmlformats.org/officeDocument/2006/relationships/image" Target="../media/image5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tags" Target="../tags/tag12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125.xml"/></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nchorCtr="0"/>
          <a:lstStyle>
            <a:lvl1pPr algn="r">
              <a:defRPr sz="3200" b="0" cap="none" baseline="0"/>
            </a:lvl1pPr>
          </a:lstStyle>
          <a:p>
            <a:r>
              <a:t>Module 7: Virtual Machine Management</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143|789"/>
          <p:cNvPicPr>
            <a:picLocks noGrp="1" noChangeAspect="1"/>
          </p:cNvPicPr>
          <p:nvPr>
            <p:ph sz="half" idx="12"/>
          </p:nvPr>
        </p:nvPicPr>
        <p:blipFill>
          <a:blip r:embed="rId4"/>
          <a:stretch>
            <a:fillRect/>
          </a:stretch>
        </p:blipFill>
        <p:spPr>
          <a:xfrm>
            <a:off x="2743641" y="1583697"/>
            <a:ext cx="6704717" cy="4628191"/>
          </a:xfrm>
          <a:prstGeom prst="rect">
            <a:avLst/>
          </a:prstGeom>
        </p:spPr>
      </p:pic>
      <p:sp>
        <p:nvSpPr>
          <p:cNvPr id="2" name="Title 1"/>
          <p:cNvSpPr>
            <a:spLocks noGrp="1"/>
          </p:cNvSpPr>
          <p:nvPr>
            <p:ph type="title"/>
          </p:nvPr>
        </p:nvSpPr>
        <p:spPr>
          <a:xfrm>
            <a:off x="609600" y="330200"/>
            <a:ext cx="10972800" cy="355600"/>
          </a:xfrm>
        </p:spPr>
        <p:txBody>
          <a:bodyPr/>
          <a:lstStyle/>
          <a:p>
            <a:r>
              <a:t>Creating a Template: Clone a Template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create a template from an existing template, or clone a template.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7 - 10</a:t>
            </a:r>
            <a:endParaRPr lang="en-US" dirty="0"/>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8: vSphere Replication and Backup</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576"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the components in the vSphere Replication architecture</a:t>
            </a:r>
          </a:p>
          <a:p>
            <a:pPr>
              <a:buFont typeface="Arial" pitchFamily="34" charset="0"/>
              <a:buChar char="•"/>
            </a:pPr>
            <a:r>
              <a:t>Deploy and configure vSphere Replication</a:t>
            </a:r>
          </a:p>
          <a:p>
            <a:pPr>
              <a:buFont typeface="Arial" pitchFamily="34" charset="0"/>
              <a:buChar char="•"/>
            </a:pPr>
            <a:r>
              <a:t>Recover replicated virtual machines</a:t>
            </a:r>
          </a:p>
          <a:p>
            <a:pPr>
              <a:buFont typeface="Arial" pitchFamily="34" charset="0"/>
              <a:buChar char="•"/>
            </a:pPr>
            <a:r>
              <a:t>Explain the backup and restore solution for VMs</a:t>
            </a:r>
          </a:p>
          <a:p>
            <a:pPr>
              <a:buFont typeface="Arial" pitchFamily="34" charset="0"/>
              <a:buChar char="•"/>
            </a:pPr>
            <a:r>
              <a:t>Describe the benefits of vSphere Storage APIs - Data Protection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7 - 101</a:t>
            </a:r>
            <a:endParaRPr lang="en-US" dirty="0"/>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About vSphere Replication</a:t>
            </a:r>
          </a:p>
        </p:txBody>
      </p:sp>
      <p:pic>
        <p:nvPicPr>
          <p:cNvPr id="3" name="Content Placeholder 2|1000|600"/>
          <p:cNvPicPr>
            <a:picLocks noGrp="1" noChangeAspect="1"/>
          </p:cNvPicPr>
          <p:nvPr>
            <p:ph sz="half" idx="1"/>
          </p:nvPr>
        </p:nvPicPr>
        <p:blipFill>
          <a:blip r:embed="rId4"/>
          <a:stretch>
            <a:fillRect/>
          </a:stretch>
        </p:blipFill>
        <p:spPr>
          <a:xfrm>
            <a:off x="4277821" y="914400"/>
            <a:ext cx="7308000" cy="4390544"/>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vSphere Replication is an extension for vCenter Server.</a:t>
            </a:r>
          </a:p>
          <a:p>
            <a:pPr marL="0" indent="0">
              <a:buNone/>
            </a:pPr>
            <a:r>
              <a:t>It provides hypervisor-based VM replication and recovery.</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7 - 102</a:t>
            </a:r>
            <a:endParaRPr lang="en-US" dirty="0"/>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323"/>
          <p:cNvPicPr>
            <a:picLocks noGrp="1" noChangeAspect="1"/>
          </p:cNvPicPr>
          <p:nvPr>
            <p:ph sz="half" idx="12"/>
          </p:nvPr>
        </p:nvPicPr>
        <p:blipFill>
          <a:blip r:embed="rId4"/>
          <a:stretch>
            <a:fillRect/>
          </a:stretch>
        </p:blipFill>
        <p:spPr>
          <a:xfrm>
            <a:off x="609600" y="1583697"/>
            <a:ext cx="10972800" cy="3561450"/>
          </a:xfrm>
          <a:prstGeom prst="rect">
            <a:avLst/>
          </a:prstGeom>
        </p:spPr>
      </p:pic>
      <p:sp>
        <p:nvSpPr>
          <p:cNvPr id="2" name="Title 1"/>
          <p:cNvSpPr>
            <a:spLocks noGrp="1"/>
          </p:cNvSpPr>
          <p:nvPr>
            <p:ph type="title"/>
          </p:nvPr>
        </p:nvSpPr>
        <p:spPr>
          <a:xfrm>
            <a:off x="609600" y="330200"/>
            <a:ext cx="10972800" cy="355600"/>
          </a:xfrm>
        </p:spPr>
        <p:txBody>
          <a:bodyPr/>
          <a:lstStyle/>
          <a:p>
            <a:r>
              <a:t>About the vSphere Replication Appliance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The vSphere Replication appliance provides all the components that are required to perform VM replication.</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7 - 103</a:t>
            </a:r>
            <a:endParaRPr lang="en-US" dirty="0"/>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287|150"/>
          <p:cNvPicPr>
            <a:picLocks noGrp="1" noChangeAspect="1"/>
          </p:cNvPicPr>
          <p:nvPr>
            <p:ph sz="half" idx="12"/>
          </p:nvPr>
        </p:nvPicPr>
        <p:blipFill>
          <a:blip r:embed="rId4"/>
          <a:stretch>
            <a:fillRect/>
          </a:stretch>
        </p:blipFill>
        <p:spPr>
          <a:xfrm>
            <a:off x="1668209" y="1583697"/>
            <a:ext cx="8855581" cy="4628191"/>
          </a:xfrm>
          <a:prstGeom prst="rect">
            <a:avLst/>
          </a:prstGeom>
        </p:spPr>
      </p:pic>
      <p:sp>
        <p:nvSpPr>
          <p:cNvPr id="2" name="Title 1"/>
          <p:cNvSpPr>
            <a:spLocks noGrp="1"/>
          </p:cNvSpPr>
          <p:nvPr>
            <p:ph type="title"/>
          </p:nvPr>
        </p:nvSpPr>
        <p:spPr>
          <a:xfrm>
            <a:off x="609600" y="330200"/>
            <a:ext cx="10972800" cy="355600"/>
          </a:xfrm>
        </p:spPr>
        <p:txBody>
          <a:bodyPr/>
          <a:lstStyle/>
          <a:p>
            <a:r>
              <a:t>Replication Functions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With vSphere Replication, you can replicate a VM from a source site to a target site, monitor and manage the replication status, and recover the VM at the target site.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7 - 104</a:t>
            </a:r>
            <a:endParaRPr lang="en-US" dirty="0"/>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637|481"/>
          <p:cNvPicPr>
            <a:picLocks noGrp="1" noChangeAspect="1"/>
          </p:cNvPicPr>
          <p:nvPr>
            <p:ph sz="half" idx="12"/>
          </p:nvPr>
        </p:nvPicPr>
        <p:blipFill>
          <a:blip r:embed="rId4"/>
          <a:stretch>
            <a:fillRect/>
          </a:stretch>
        </p:blipFill>
        <p:spPr>
          <a:xfrm>
            <a:off x="1222108" y="3517557"/>
            <a:ext cx="9747783" cy="2864193"/>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You use the vSphere Client to deploy the vSphere Replication appliance on an ESXi host:</a:t>
            </a:r>
          </a:p>
          <a:p>
            <a:pPr>
              <a:buFont typeface="+mj-lt"/>
              <a:buAutoNum type="arabicPeriod"/>
            </a:pPr>
            <a:r>
              <a:t>Download the installation package to a local directory or obtain its URL.</a:t>
            </a:r>
          </a:p>
          <a:p>
            <a:pPr>
              <a:buFont typeface="+mj-lt"/>
              <a:buAutoNum type="arabicPeriod" startAt="2"/>
            </a:pPr>
            <a:r>
              <a:t>Use the standard vSphere OVF deployment wizard to deploy the appliance.</a:t>
            </a:r>
          </a:p>
          <a:p>
            <a:pPr marL="0" indent="0">
              <a:spcBef>
                <a:spcPts val="0"/>
              </a:spcBef>
              <a:spcAft>
                <a:spcPts val="0"/>
              </a:spcAft>
              <a:buNone/>
            </a:pPr>
            <a:r>
              <a:rPr sz="100"/>
              <a:t> </a:t>
            </a:r>
          </a:p>
          <a:p>
            <a:pPr lvl="1">
              <a:buFont typeface="+mj-lt"/>
              <a:buAutoNum type="alphaLcPeriod"/>
            </a:pPr>
            <a:r>
              <a:t>Select </a:t>
            </a:r>
            <a:r>
              <a:rPr lang="en-US" sz="2000" b="1" dirty="0">
                <a:solidFill>
                  <a:srgbClr val="000000"/>
                </a:solidFill>
                <a:cs typeface="Courier New" pitchFamily="49" charset="0"/>
              </a:rPr>
              <a:t>Menu</a:t>
            </a:r>
            <a:r>
              <a:t> &gt; </a:t>
            </a:r>
            <a:r>
              <a:rPr lang="en-US" sz="2000" b="1" dirty="0">
                <a:solidFill>
                  <a:srgbClr val="000000"/>
                </a:solidFill>
                <a:cs typeface="Courier New" pitchFamily="49" charset="0"/>
              </a:rPr>
              <a:t>Hosts and Clusters</a:t>
            </a:r>
            <a:r>
              <a:t>.</a:t>
            </a:r>
          </a:p>
          <a:p>
            <a:pPr lvl="1">
              <a:buFont typeface="+mj-lt"/>
              <a:buAutoNum type="alphaLcPeriod" startAt="2"/>
            </a:pPr>
            <a:r>
              <a:t>Right-click an ESXi host and select </a:t>
            </a:r>
            <a:r>
              <a:rPr lang="en-US" sz="2000" b="1" dirty="0">
                <a:solidFill>
                  <a:srgbClr val="000000"/>
                </a:solidFill>
                <a:cs typeface="Courier New" pitchFamily="49" charset="0"/>
              </a:rPr>
              <a:t>Deploy OVF template.</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Deploying the vSphere Replication Appliance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7 - 105</a:t>
            </a:r>
            <a:endParaRPr lang="en-US" dirty="0"/>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750|431"/>
          <p:cNvPicPr>
            <a:picLocks noGrp="1" noChangeAspect="1"/>
          </p:cNvPicPr>
          <p:nvPr>
            <p:ph sz="half" idx="12"/>
          </p:nvPr>
        </p:nvPicPr>
        <p:blipFill>
          <a:blip r:embed="rId4"/>
          <a:stretch>
            <a:fillRect/>
          </a:stretch>
        </p:blipFill>
        <p:spPr>
          <a:xfrm>
            <a:off x="2069152" y="1583697"/>
            <a:ext cx="8053696" cy="4628191"/>
          </a:xfrm>
          <a:prstGeom prst="rect">
            <a:avLst/>
          </a:prstGeom>
        </p:spPr>
      </p:pic>
      <p:sp>
        <p:nvSpPr>
          <p:cNvPr id="2" name="Title 1"/>
          <p:cNvSpPr>
            <a:spLocks noGrp="1"/>
          </p:cNvSpPr>
          <p:nvPr>
            <p:ph type="title"/>
          </p:nvPr>
        </p:nvSpPr>
        <p:spPr>
          <a:xfrm>
            <a:off x="609600" y="330200"/>
            <a:ext cx="10972800" cy="355600"/>
          </a:xfrm>
        </p:spPr>
        <p:txBody>
          <a:bodyPr/>
          <a:lstStyle/>
          <a:p>
            <a:r>
              <a:t>Configuring vSphere Replication for a Single VM</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To configure vSphere Replication for a VM in the vSphere Client, right-click the VM in the inventory and select </a:t>
            </a:r>
            <a:r>
              <a:rPr lang="en-US" sz="2000" b="1" dirty="0">
                <a:solidFill>
                  <a:srgbClr val="000000"/>
                </a:solidFill>
                <a:cs typeface="Courier New" pitchFamily="49" charset="0"/>
              </a:rPr>
              <a:t>All vSphere Replication Actions &gt; Configure</a:t>
            </a:r>
            <a:r>
              <a: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7 - 106</a:t>
            </a:r>
            <a:endParaRPr lang="en-US" dirty="0"/>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216|554"/>
          <p:cNvPicPr>
            <a:picLocks noGrp="1" noChangeAspect="1"/>
          </p:cNvPicPr>
          <p:nvPr>
            <p:ph sz="half" idx="12"/>
          </p:nvPr>
        </p:nvPicPr>
        <p:blipFill>
          <a:blip r:embed="rId4"/>
          <a:stretch>
            <a:fillRect/>
          </a:stretch>
        </p:blipFill>
        <p:spPr>
          <a:xfrm>
            <a:off x="1016686" y="1583697"/>
            <a:ext cx="10158628" cy="4628191"/>
          </a:xfrm>
          <a:prstGeom prst="rect">
            <a:avLst/>
          </a:prstGeom>
        </p:spPr>
      </p:pic>
      <p:sp>
        <p:nvSpPr>
          <p:cNvPr id="2" name="Title 1"/>
          <p:cNvSpPr>
            <a:spLocks noGrp="1"/>
          </p:cNvSpPr>
          <p:nvPr>
            <p:ph type="title"/>
          </p:nvPr>
        </p:nvSpPr>
        <p:spPr>
          <a:xfrm>
            <a:off x="609600" y="330200"/>
            <a:ext cx="10972800" cy="355600"/>
          </a:xfrm>
        </p:spPr>
        <p:txBody>
          <a:bodyPr/>
          <a:lstStyle/>
          <a:p>
            <a:r>
              <a:t>Configuring Recovery Point Objective and Point in Time Instances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During replication configuration, you can set an RPO and enable retention of instances from multiple points in time.</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7 - 107</a:t>
            </a:r>
            <a:endParaRPr lang="en-US" dirty="0"/>
          </a:p>
        </p:txBody>
      </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With vSphere Replication, you can recover VMs that were successfully replicated at the target site.</a:t>
            </a:r>
          </a:p>
          <a:p>
            <a:pPr marL="0" indent="0">
              <a:buNone/>
            </a:pPr>
            <a:r>
              <a:t>You can recover one VM at a time on the </a:t>
            </a:r>
            <a:r>
              <a:rPr lang="en-US" sz="2000" b="1" dirty="0">
                <a:solidFill>
                  <a:srgbClr val="000000"/>
                </a:solidFill>
                <a:cs typeface="Courier New" pitchFamily="49" charset="0"/>
              </a:rPr>
              <a:t>Incoming Replications</a:t>
            </a:r>
            <a:r>
              <a:t> tab.</a:t>
            </a:r>
          </a:p>
        </p:txBody>
      </p:sp>
      <p:pic>
        <p:nvPicPr>
          <p:cNvPr id="5" name="Content Placeholder 2|1331|647">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393064" y="2756290"/>
            <a:ext cx="7405872"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Recovering Replicated VMs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7 - 108</a:t>
            </a:r>
            <a:endParaRPr lang="en-US" dirty="0"/>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To protect your VM's data, you can use a backup solution based on vSphere Storage APIs - Data Protection.</a:t>
            </a:r>
          </a:p>
          <a:p>
            <a:pPr marL="0" indent="0">
              <a:buNone/>
            </a:pPr>
            <a:r>
              <a:t>With vSphere Storage APIs - Data Protection, backup products can perform centralized, efficient, off-host, LAN-free backups of vSphere VMs.</a:t>
            </a:r>
          </a:p>
        </p:txBody>
      </p:sp>
      <p:pic>
        <p:nvPicPr>
          <p:cNvPr id="5" name="Content Placeholder 2|1000|430">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920490" y="2756290"/>
            <a:ext cx="8351020"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Backup and Restore Solution for VMs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7 - 109</a:t>
            </a: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Updating Templates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To update a template:</a:t>
            </a:r>
          </a:p>
          <a:p>
            <a:pPr>
              <a:buFont typeface="+mj-lt"/>
              <a:buAutoNum type="arabicPeriod"/>
            </a:pPr>
            <a:r>
              <a:t>Convert the template to a VM.</a:t>
            </a:r>
          </a:p>
          <a:p>
            <a:pPr>
              <a:buFont typeface="+mj-lt"/>
              <a:buAutoNum type="arabicPeriod" startAt="2"/>
            </a:pPr>
            <a:r>
              <a:t>Place the VM on an isolated network to prevent user access.</a:t>
            </a:r>
          </a:p>
          <a:p>
            <a:pPr>
              <a:buFont typeface="+mj-lt"/>
              <a:buAutoNum type="arabicPeriod" startAt="3"/>
            </a:pPr>
            <a:r>
              <a:t>Make appropriate changes to the VM.</a:t>
            </a:r>
          </a:p>
          <a:p>
            <a:pPr>
              <a:buFont typeface="+mj-lt"/>
              <a:buAutoNum type="arabicPeriod" startAt="4"/>
            </a:pPr>
            <a:r>
              <a:t>Convert the VM to a template.</a:t>
            </a:r>
          </a:p>
        </p:txBody>
      </p:sp>
      <p:pic>
        <p:nvPicPr>
          <p:cNvPr id="4" name="Content Placeholder 3|1143|789"/>
          <p:cNvPicPr>
            <a:picLocks noGrp="1" noChangeAspect="1"/>
          </p:cNvPicPr>
          <p:nvPr>
            <p:ph sz="half" idx="2"/>
          </p:nvPr>
        </p:nvPicPr>
        <p:blipFill>
          <a:blip r:embed="rId4"/>
          <a:stretch>
            <a:fillRect/>
          </a:stretch>
        </p:blipFill>
        <p:spPr>
          <a:xfrm>
            <a:off x="6168396" y="1694971"/>
            <a:ext cx="5400000" cy="3727559"/>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7 - 11</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You update a template to include new patches, make system changes, and install new applications.</a:t>
            </a:r>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Configure the storage environment so that the backup server can access the storage volumes that are managed by the ESXi hosts.</a:t>
            </a:r>
          </a:p>
          <a:p>
            <a:pPr marL="0" indent="0">
              <a:buNone/>
            </a:pPr>
            <a:r>
              <a:t>Backup processing is offloaded from the ESXi host to the backup server, which prevents local ESXi resources from becoming overloaded.</a:t>
            </a:r>
          </a:p>
        </p:txBody>
      </p:sp>
      <p:pic>
        <p:nvPicPr>
          <p:cNvPr id="5" name="Content Placeholder 2|1000|490">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430755" y="2756290"/>
            <a:ext cx="7330490"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vSphere Storage APIs - Data Protection: Offloaded Backup Processing</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7 - 110</a:t>
            </a:r>
            <a:endParaRPr lang="en-US" dirty="0"/>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vSphere Storage APIs - Data Protection: Changed-Block Tracking</a:t>
            </a:r>
          </a:p>
        </p:txBody>
      </p:sp>
      <p:pic>
        <p:nvPicPr>
          <p:cNvPr id="3" name="Content Placeholder 2|800|889"/>
          <p:cNvPicPr>
            <a:picLocks noGrp="1" noChangeAspect="1"/>
          </p:cNvPicPr>
          <p:nvPr>
            <p:ph sz="half" idx="1"/>
          </p:nvPr>
        </p:nvPicPr>
        <p:blipFill>
          <a:blip r:embed="rId4"/>
          <a:stretch>
            <a:fillRect/>
          </a:stretch>
        </p:blipFill>
        <p:spPr>
          <a:xfrm>
            <a:off x="5473233" y="914400"/>
            <a:ext cx="4917176"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With changed-block tracking, the backup solution copies only file blocks that changed since the last backup.</a:t>
            </a:r>
          </a:p>
          <a:p>
            <a:pPr marL="0" indent="0">
              <a:buNone/>
            </a:pPr>
            <a:r>
              <a:t>Changed-block tracking supports faster incremental backups.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7 - 111</a:t>
            </a:r>
            <a:endParaRPr lang="en-US" dirty="0"/>
          </a:p>
        </p:txBody>
      </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the components in the vSphere Replication architecture</a:t>
            </a:r>
          </a:p>
          <a:p>
            <a:pPr>
              <a:buFont typeface="Arial" pitchFamily="34" charset="0"/>
              <a:buChar char="•"/>
            </a:pPr>
            <a:r>
              <a:t>Deploy and configure vSphere Replication</a:t>
            </a:r>
          </a:p>
          <a:p>
            <a:pPr>
              <a:buFont typeface="Arial" pitchFamily="34" charset="0"/>
              <a:buChar char="•"/>
            </a:pPr>
            <a:r>
              <a:t>Recover replicated virtual machines</a:t>
            </a:r>
          </a:p>
          <a:p>
            <a:pPr>
              <a:buFont typeface="Arial" pitchFamily="34" charset="0"/>
              <a:buChar char="•"/>
            </a:pPr>
            <a:r>
              <a:t>Explain the backup and restore solution for VMs</a:t>
            </a:r>
          </a:p>
          <a:p>
            <a:pPr>
              <a:buFont typeface="Arial" pitchFamily="34" charset="0"/>
              <a:buChar char="•"/>
            </a:pPr>
            <a:r>
              <a:t>Describe the benefits of vSphere Storage APIs - Data Protection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7 - 112</a:t>
            </a:r>
            <a:endParaRPr lang="en-US" dirty="0"/>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As a Virtual Beans administrator, you work with your team to consider which vSphere features to use for key VM management processes. Provide one or more suggestions for each process.</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Activity: Virtual Beans VM Management (1)</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7 - 113</a:t>
            </a:r>
            <a:endParaRPr lang="en-US" dirty="0"/>
          </a:p>
        </p:txBody>
      </p:sp>
      <p:graphicFrame>
        <p:nvGraphicFramePr>
          <p:cNvPr id="11626" name="Table 1"/>
          <p:cNvGraphicFramePr>
            <a:graphicFrameLocks noGrp="1"/>
          </p:cNvGraphicFramePr>
          <p:nvPr/>
        </p:nvGraphicFramePr>
        <p:xfrm>
          <a:off x="609600" y="2756290"/>
          <a:ext cx="10863072" cy="2123440"/>
        </p:xfrm>
        <a:graphic>
          <a:graphicData uri="http://schemas.openxmlformats.org/drawingml/2006/table">
            <a:tbl>
              <a:tblPr firstRow="1" bandRow="1">
                <a:tableStyleId>{6E25E649-3F16-4E02-A733-19D2CDBF48F0}</a:tableStyleId>
              </a:tblPr>
              <a:tblGrid>
                <a:gridCol w="5376672">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a:txBody>
                    <a:bodyPr/>
                    <a:lstStyle/>
                    <a:p>
                      <a:pPr marL="0" indent="0" algn="l">
                        <a:buNone/>
                      </a:pPr>
                      <a:r>
                        <a:t>Virtual Beans Process</a:t>
                      </a:r>
                    </a:p>
                  </a:txBody>
                  <a:tcPr/>
                </a:tc>
                <a:tc>
                  <a:txBody>
                    <a:bodyPr/>
                    <a:lstStyle/>
                    <a:p>
                      <a:pPr marL="0" indent="0" algn="l">
                        <a:buNone/>
                      </a:pPr>
                      <a:r>
                        <a:t>vSphere Suggestions</a:t>
                      </a:r>
                    </a:p>
                  </a:txBody>
                  <a:tcPr/>
                </a:tc>
                <a:extLst>
                  <a:ext uri="{0D108BD9-81ED-4DB2-BD59-A6C34878D82A}">
                    <a16:rowId xmlns:a16="http://schemas.microsoft.com/office/drawing/2014/main" val="10000"/>
                  </a:ext>
                </a:extLst>
              </a:tr>
              <a:tr h="370840">
                <a:tc>
                  <a:txBody>
                    <a:bodyPr/>
                    <a:lstStyle/>
                    <a:p>
                      <a:pPr marL="0" indent="0" algn="l">
                        <a:buNone/>
                      </a:pPr>
                      <a:r>
                        <a:t>Provisioning and deploying VMs</a:t>
                      </a:r>
                    </a:p>
                  </a:txBody>
                  <a:tcPr/>
                </a:tc>
                <a:tc>
                  <a:txBody>
                    <a:bodyPr/>
                    <a:lstStyle/>
                    <a:p>
                      <a:pPr marL="0" indent="0" algn="l">
                        <a:buNone/>
                      </a:pPr>
                      <a:endParaRPr/>
                    </a:p>
                  </a:txBody>
                  <a:tcPr/>
                </a:tc>
                <a:extLst>
                  <a:ext uri="{0D108BD9-81ED-4DB2-BD59-A6C34878D82A}">
                    <a16:rowId xmlns:a16="http://schemas.microsoft.com/office/drawing/2014/main" val="10001"/>
                  </a:ext>
                </a:extLst>
              </a:tr>
              <a:tr h="370840">
                <a:tc>
                  <a:txBody>
                    <a:bodyPr/>
                    <a:lstStyle/>
                    <a:p>
                      <a:pPr marL="0" indent="0" algn="l">
                        <a:buNone/>
                      </a:pPr>
                      <a:r>
                        <a:t>Maintaining VMs (patching and upgrading operating systems and applications)</a:t>
                      </a:r>
                    </a:p>
                  </a:txBody>
                  <a:tcPr/>
                </a:tc>
                <a:tc>
                  <a:txBody>
                    <a:bodyPr/>
                    <a:lstStyle/>
                    <a:p>
                      <a:pPr marL="0" indent="0" algn="l">
                        <a:buNone/>
                      </a:pPr>
                      <a:endParaRPr/>
                    </a:p>
                  </a:txBody>
                  <a:tcPr/>
                </a:tc>
                <a:extLst>
                  <a:ext uri="{0D108BD9-81ED-4DB2-BD59-A6C34878D82A}">
                    <a16:rowId xmlns:a16="http://schemas.microsoft.com/office/drawing/2014/main" val="10002"/>
                  </a:ext>
                </a:extLst>
              </a:tr>
              <a:tr h="370840">
                <a:tc>
                  <a:txBody>
                    <a:bodyPr/>
                    <a:lstStyle/>
                    <a:p>
                      <a:pPr marL="0" indent="0" algn="l">
                        <a:buNone/>
                      </a:pPr>
                      <a:r>
                        <a:t>Backing up VMs</a:t>
                      </a:r>
                    </a:p>
                  </a:txBody>
                  <a:tcPr/>
                </a:tc>
                <a:tc>
                  <a:txBody>
                    <a:bodyPr/>
                    <a:lstStyle/>
                    <a:p>
                      <a:pPr marL="0" indent="0" algn="l">
                        <a:buNone/>
                      </a:pPr>
                      <a:endParaRPr/>
                    </a:p>
                  </a:txBody>
                  <a:tcPr/>
                </a:tc>
                <a:extLst>
                  <a:ext uri="{0D108BD9-81ED-4DB2-BD59-A6C34878D82A}">
                    <a16:rowId xmlns:a16="http://schemas.microsoft.com/office/drawing/2014/main" val="10003"/>
                  </a:ext>
                </a:extLst>
              </a:tr>
              <a:tr h="370840">
                <a:tc>
                  <a:txBody>
                    <a:bodyPr/>
                    <a:lstStyle/>
                    <a:p>
                      <a:pPr marL="0" indent="0" algn="l">
                        <a:buNone/>
                      </a:pPr>
                      <a:r>
                        <a:t>Disaster recovery and business continuity</a:t>
                      </a:r>
                    </a:p>
                  </a:txBody>
                  <a:tcPr/>
                </a:tc>
                <a:tc>
                  <a:txBody>
                    <a:bodyPr/>
                    <a:lstStyle/>
                    <a:p>
                      <a:pPr marL="0" indent="0" algn="l">
                        <a:buNone/>
                      </a:pPr>
                      <a:endParaRP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As a Virtual Beans administrator, you work with your team to consider which vSphere features to use for key VM management processes. Provide one or more suggestions for each process.</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Activity: Virtual Beans VM Management (2)</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7 - 114</a:t>
            </a:r>
            <a:endParaRPr lang="en-US" dirty="0"/>
          </a:p>
        </p:txBody>
      </p:sp>
      <p:graphicFrame>
        <p:nvGraphicFramePr>
          <p:cNvPr id="11630" name="Table 1"/>
          <p:cNvGraphicFramePr>
            <a:graphicFrameLocks noGrp="1"/>
          </p:cNvGraphicFramePr>
          <p:nvPr/>
        </p:nvGraphicFramePr>
        <p:xfrm>
          <a:off x="609600" y="2756290"/>
          <a:ext cx="10863072" cy="3571240"/>
        </p:xfrm>
        <a:graphic>
          <a:graphicData uri="http://schemas.openxmlformats.org/drawingml/2006/table">
            <a:tbl>
              <a:tblPr firstRow="1" bandRow="1">
                <a:tableStyleId>{6E25E649-3F16-4E02-A733-19D2CDBF48F0}</a:tableStyleId>
              </a:tblPr>
              <a:tblGrid>
                <a:gridCol w="4169664">
                  <a:extLst>
                    <a:ext uri="{9D8B030D-6E8A-4147-A177-3AD203B41FA5}">
                      <a16:colId xmlns:a16="http://schemas.microsoft.com/office/drawing/2014/main" val="20000"/>
                    </a:ext>
                  </a:extLst>
                </a:gridCol>
                <a:gridCol w="6693408">
                  <a:extLst>
                    <a:ext uri="{9D8B030D-6E8A-4147-A177-3AD203B41FA5}">
                      <a16:colId xmlns:a16="http://schemas.microsoft.com/office/drawing/2014/main" val="20001"/>
                    </a:ext>
                  </a:extLst>
                </a:gridCol>
              </a:tblGrid>
              <a:tr h="370840">
                <a:tc>
                  <a:txBody>
                    <a:bodyPr/>
                    <a:lstStyle/>
                    <a:p>
                      <a:pPr marL="0" indent="0" algn="l">
                        <a:buNone/>
                      </a:pPr>
                      <a:r>
                        <a:t>Virtual Beans Process</a:t>
                      </a:r>
                    </a:p>
                  </a:txBody>
                  <a:tcPr/>
                </a:tc>
                <a:tc>
                  <a:txBody>
                    <a:bodyPr/>
                    <a:lstStyle/>
                    <a:p>
                      <a:pPr marL="0" indent="0" algn="l">
                        <a:buNone/>
                      </a:pPr>
                      <a:r>
                        <a:t>vSphere Suggestions</a:t>
                      </a:r>
                    </a:p>
                  </a:txBody>
                  <a:tcPr/>
                </a:tc>
                <a:extLst>
                  <a:ext uri="{0D108BD9-81ED-4DB2-BD59-A6C34878D82A}">
                    <a16:rowId xmlns:a16="http://schemas.microsoft.com/office/drawing/2014/main" val="10000"/>
                  </a:ext>
                </a:extLst>
              </a:tr>
              <a:tr h="370840">
                <a:tc>
                  <a:txBody>
                    <a:bodyPr/>
                    <a:lstStyle/>
                    <a:p>
                      <a:pPr marL="0" indent="0" algn="l">
                        <a:buNone/>
                      </a:pPr>
                      <a:r>
                        <a:t>Provisioning and deploying VMs</a:t>
                      </a:r>
                    </a:p>
                  </a:txBody>
                  <a:tcPr/>
                </a:tc>
                <a:tc>
                  <a:txBody>
                    <a:bodyPr/>
                    <a:lstStyle/>
                    <a:p>
                      <a:pPr marL="292100" indent="-292100" algn="l">
                        <a:buFont typeface="Arial" pitchFamily="34" charset="0"/>
                        <a:buChar char="•"/>
                      </a:pPr>
                      <a:r>
                        <a:t>Use VM templates. Consider creating a template and a customization specification for each guest operating system type.</a:t>
                      </a:r>
                    </a:p>
                    <a:p>
                      <a:pPr marL="292100" indent="-292100" algn="l">
                        <a:buFont typeface="Arial" pitchFamily="34" charset="0"/>
                        <a:buChar char="•"/>
                      </a:pPr>
                      <a:r>
                        <a:t>Manage all templates with the content library. Have the primary data center publish its library to the secondary data center, when it comes online.</a:t>
                      </a:r>
                    </a:p>
                  </a:txBody>
                  <a:tcPr/>
                </a:tc>
                <a:extLst>
                  <a:ext uri="{0D108BD9-81ED-4DB2-BD59-A6C34878D82A}">
                    <a16:rowId xmlns:a16="http://schemas.microsoft.com/office/drawing/2014/main" val="10001"/>
                  </a:ext>
                </a:extLst>
              </a:tr>
              <a:tr h="370840">
                <a:tc>
                  <a:txBody>
                    <a:bodyPr/>
                    <a:lstStyle/>
                    <a:p>
                      <a:pPr marL="0" indent="0" algn="l">
                        <a:buNone/>
                      </a:pPr>
                      <a:r>
                        <a:t>Maintaining VMs (patching and upgrading operating systems and applications)</a:t>
                      </a:r>
                    </a:p>
                  </a:txBody>
                  <a:tcPr/>
                </a:tc>
                <a:tc>
                  <a:txBody>
                    <a:bodyPr/>
                    <a:lstStyle/>
                    <a:p>
                      <a:pPr marL="292100" indent="-292100" algn="l">
                        <a:buFont typeface="Arial" pitchFamily="34" charset="0"/>
                        <a:buChar char="•"/>
                      </a:pPr>
                      <a:r>
                        <a:t>Take a snapshot of the VM before applying any patches or updates.</a:t>
                      </a:r>
                    </a:p>
                    <a:p>
                      <a:pPr marL="292100" indent="-292100" algn="l">
                        <a:buFont typeface="Arial" pitchFamily="34" charset="0"/>
                        <a:buChar char="•"/>
                      </a:pPr>
                      <a:r>
                        <a:t>Manage all templates with the content library. Using the content library, you can update templates while VMs are deployed from the template.</a:t>
                      </a:r>
                    </a:p>
                  </a:txBody>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As a Virtual Beans administrator, you work with your team to consider which vSphere features to use for key VM management processes. Provide one or more suggestions for each process.</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Activity: Virtual Beans VM Management (3)</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7 - 115</a:t>
            </a:r>
            <a:endParaRPr lang="en-US" dirty="0"/>
          </a:p>
        </p:txBody>
      </p:sp>
      <p:graphicFrame>
        <p:nvGraphicFramePr>
          <p:cNvPr id="11634" name="Table 1"/>
          <p:cNvGraphicFramePr>
            <a:graphicFrameLocks noGrp="1"/>
          </p:cNvGraphicFramePr>
          <p:nvPr/>
        </p:nvGraphicFramePr>
        <p:xfrm>
          <a:off x="609600" y="2756290"/>
          <a:ext cx="10863072" cy="2748280"/>
        </p:xfrm>
        <a:graphic>
          <a:graphicData uri="http://schemas.openxmlformats.org/drawingml/2006/table">
            <a:tbl>
              <a:tblPr firstRow="1" bandRow="1">
                <a:tableStyleId>{6E25E649-3F16-4E02-A733-19D2CDBF48F0}</a:tableStyleId>
              </a:tblPr>
              <a:tblGrid>
                <a:gridCol w="4169664">
                  <a:extLst>
                    <a:ext uri="{9D8B030D-6E8A-4147-A177-3AD203B41FA5}">
                      <a16:colId xmlns:a16="http://schemas.microsoft.com/office/drawing/2014/main" val="20000"/>
                    </a:ext>
                  </a:extLst>
                </a:gridCol>
                <a:gridCol w="6693408">
                  <a:extLst>
                    <a:ext uri="{9D8B030D-6E8A-4147-A177-3AD203B41FA5}">
                      <a16:colId xmlns:a16="http://schemas.microsoft.com/office/drawing/2014/main" val="20001"/>
                    </a:ext>
                  </a:extLst>
                </a:gridCol>
              </a:tblGrid>
              <a:tr h="370840">
                <a:tc>
                  <a:txBody>
                    <a:bodyPr/>
                    <a:lstStyle/>
                    <a:p>
                      <a:pPr marL="0" indent="0" algn="l">
                        <a:buNone/>
                      </a:pPr>
                      <a:r>
                        <a:t>Virtual Beans Process</a:t>
                      </a:r>
                    </a:p>
                  </a:txBody>
                  <a:tcPr/>
                </a:tc>
                <a:tc>
                  <a:txBody>
                    <a:bodyPr/>
                    <a:lstStyle/>
                    <a:p>
                      <a:pPr marL="0" indent="0" algn="l">
                        <a:buNone/>
                      </a:pPr>
                      <a:r>
                        <a:t>vSphere Suggestions</a:t>
                      </a:r>
                    </a:p>
                  </a:txBody>
                  <a:tcPr/>
                </a:tc>
                <a:extLst>
                  <a:ext uri="{0D108BD9-81ED-4DB2-BD59-A6C34878D82A}">
                    <a16:rowId xmlns:a16="http://schemas.microsoft.com/office/drawing/2014/main" val="10000"/>
                  </a:ext>
                </a:extLst>
              </a:tr>
              <a:tr h="370840">
                <a:tc>
                  <a:txBody>
                    <a:bodyPr/>
                    <a:lstStyle/>
                    <a:p>
                      <a:pPr marL="0" indent="0" algn="l">
                        <a:buNone/>
                      </a:pPr>
                      <a:r>
                        <a:t>Backing up VMs</a:t>
                      </a:r>
                    </a:p>
                  </a:txBody>
                  <a:tcPr/>
                </a:tc>
                <a:tc>
                  <a:txBody>
                    <a:bodyPr/>
                    <a:lstStyle/>
                    <a:p>
                      <a:pPr marL="292100" indent="-292100" algn="l">
                        <a:buFont typeface="Arial" pitchFamily="34" charset="0"/>
                        <a:buChar char="•"/>
                      </a:pPr>
                      <a:r>
                        <a:t>Use a vSphere Storage APIs - Data Protection solution. Check knowledge base article 1021175 for backup solutions that are currently available.</a:t>
                      </a:r>
                    </a:p>
                  </a:txBody>
                  <a:tcPr/>
                </a:tc>
                <a:extLst>
                  <a:ext uri="{0D108BD9-81ED-4DB2-BD59-A6C34878D82A}">
                    <a16:rowId xmlns:a16="http://schemas.microsoft.com/office/drawing/2014/main" val="10001"/>
                  </a:ext>
                </a:extLst>
              </a:tr>
              <a:tr h="370840">
                <a:tc>
                  <a:txBody>
                    <a:bodyPr/>
                    <a:lstStyle/>
                    <a:p>
                      <a:pPr marL="0" indent="0" algn="l">
                        <a:buNone/>
                      </a:pPr>
                      <a:r>
                        <a:t>Disaster recovery and business continuity</a:t>
                      </a:r>
                    </a:p>
                  </a:txBody>
                  <a:tcPr/>
                </a:tc>
                <a:tc>
                  <a:txBody>
                    <a:bodyPr/>
                    <a:lstStyle/>
                    <a:p>
                      <a:pPr marL="292100" indent="-292100" algn="l">
                        <a:buFont typeface="Arial" pitchFamily="34" charset="0"/>
                        <a:buChar char="•"/>
                      </a:pPr>
                      <a:r>
                        <a:t>Use vSphere Replication, which protects VMs from partial or complete site failure.</a:t>
                      </a:r>
                    </a:p>
                    <a:p>
                      <a:pPr marL="292100" indent="-292100" algn="l">
                        <a:buFont typeface="Arial" pitchFamily="34" charset="0"/>
                        <a:buChar char="•"/>
                      </a:pPr>
                      <a:r>
                        <a:t>For planned downtime, use the various types of vSphere vMotion migrations to move VMs between hosts, between vCenter Server instances, and even between data centers.</a:t>
                      </a:r>
                    </a:p>
                  </a:txBody>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Key Points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Arial" pitchFamily="34" charset="0"/>
              <a:buChar char="•"/>
            </a:pPr>
            <a:r>
              <a:t>vCenter Server provides features for provisioning virtual machines, such as templates, cloning, and content libraries.</a:t>
            </a:r>
          </a:p>
          <a:p>
            <a:pPr>
              <a:buFont typeface="Arial" pitchFamily="34" charset="0"/>
              <a:buChar char="•"/>
            </a:pPr>
            <a:r>
              <a:t>By deploying VMs from a template, you can create many VMs easily and quickly.</a:t>
            </a:r>
          </a:p>
          <a:p>
            <a:pPr>
              <a:buFont typeface="Arial" pitchFamily="34" charset="0"/>
              <a:buChar char="•"/>
            </a:pPr>
            <a:r>
              <a:t>You can dynamically manage a VM's configuration by adding hot-pluggable devices and increasing the size of a VM's virtual disk.</a:t>
            </a:r>
          </a:p>
          <a:p>
            <a:pPr>
              <a:buFont typeface="Arial" pitchFamily="34" charset="0"/>
              <a:buChar char="•"/>
            </a:pPr>
            <a:r>
              <a:t>Hot migrations use vSphere vMotion, vSphere Storage vMotion, or both.</a:t>
            </a:r>
          </a:p>
          <a:p>
            <a:pPr>
              <a:buFont typeface="Arial" pitchFamily="34" charset="0"/>
              <a:buChar char="•"/>
            </a:pPr>
            <a:r>
              <a:t>You can use VM snapshots to preserve the state of the VM so that you can return repeatedly to the same state.</a:t>
            </a:r>
          </a:p>
          <a:p>
            <a:pPr>
              <a:buFont typeface="Arial" pitchFamily="34" charset="0"/>
              <a:buChar char="•"/>
            </a:pPr>
            <a:r>
              <a:t>You can use vSphere Replication to protect VMs as part of a disaster recovery strategy.</a:t>
            </a:r>
          </a:p>
          <a:p>
            <a:pPr>
              <a:buFont typeface="Arial" pitchFamily="34" charset="0"/>
              <a:buChar char="•"/>
            </a:pPr>
            <a:r>
              <a:t>Backup products that use vSphere Storage APIs - Data Protection can be used to back up VM data.</a:t>
            </a:r>
          </a:p>
          <a:p>
            <a:pPr marL="0" indent="0">
              <a:buNone/>
            </a:pPr>
            <a:r>
              <a:t>Questions?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7 - 116</a:t>
            </a:r>
            <a:endParaRPr 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52|818"/>
          <p:cNvPicPr>
            <a:picLocks noGrp="1" noChangeAspect="1"/>
          </p:cNvPicPr>
          <p:nvPr>
            <p:ph sz="half" idx="12"/>
          </p:nvPr>
        </p:nvPicPr>
        <p:blipFill>
          <a:blip r:embed="rId4"/>
          <a:stretch>
            <a:fillRect/>
          </a:stretch>
        </p:blipFill>
        <p:spPr>
          <a:xfrm>
            <a:off x="856752" y="1583697"/>
            <a:ext cx="10478496" cy="4628191"/>
          </a:xfrm>
          <a:prstGeom prst="rect">
            <a:avLst/>
          </a:prstGeom>
        </p:spPr>
      </p:pic>
      <p:sp>
        <p:nvSpPr>
          <p:cNvPr id="2" name="Title 1"/>
          <p:cNvSpPr>
            <a:spLocks noGrp="1"/>
          </p:cNvSpPr>
          <p:nvPr>
            <p:ph type="title"/>
          </p:nvPr>
        </p:nvSpPr>
        <p:spPr>
          <a:xfrm>
            <a:off x="609600" y="330200"/>
            <a:ext cx="10972800" cy="355600"/>
          </a:xfrm>
        </p:spPr>
        <p:txBody>
          <a:bodyPr/>
          <a:lstStyle/>
          <a:p>
            <a:r>
              <a:t>Deploying VMs from a Template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To deploy a VM, you must provide information such as the VM name, inventory location, host, datastore, and guest operating system customization data.</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7 - 12</a:t>
            </a:r>
            <a:endParaRPr 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Cloning a VM creates a VM that is an exact copy of the original:</a:t>
            </a:r>
          </a:p>
          <a:p>
            <a:pPr>
              <a:buFont typeface="Arial" pitchFamily="34" charset="0"/>
              <a:buChar char="•"/>
            </a:pPr>
            <a:r>
              <a:t>Cloning is an alternative to deploying a VM.</a:t>
            </a:r>
          </a:p>
          <a:p>
            <a:pPr>
              <a:buFont typeface="Arial" pitchFamily="34" charset="0"/>
              <a:buChar char="•"/>
            </a:pPr>
            <a:r>
              <a:t>During cloning, the VM can be powered on or off.</a:t>
            </a:r>
          </a:p>
        </p:txBody>
      </p:sp>
      <p:pic>
        <p:nvPicPr>
          <p:cNvPr id="5" name="Content Placeholder 2|1360|758">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866449" y="2756290"/>
            <a:ext cx="6459102"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Cloning Virtual Machines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7 - 13</a:t>
            </a: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Guest Operating System Customization</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You customize the guest operating system to make VMs, created from the same template or clone, unique.</a:t>
            </a:r>
          </a:p>
          <a:p>
            <a:pPr marL="0" lvl="0" indent="0">
              <a:spcBef>
                <a:spcPts val="0"/>
              </a:spcBef>
              <a:spcAft>
                <a:spcPts val="0"/>
              </a:spcAft>
              <a:buNone/>
            </a:pPr>
            <a:r>
              <a:rPr lang="en-US" sz="2000" dirty="0">
                <a:solidFill>
                  <a:schemeClr val="tx2"/>
                </a:solidFill>
                <a:cs typeface="Calibri" pitchFamily="34" charset="0"/>
              </a:rPr>
              <a:t>By customizing a guest operating system, you can change information, including the following details:</a:t>
            </a:r>
          </a:p>
          <a:p>
            <a:pPr>
              <a:buFont typeface="Arial" pitchFamily="34" charset="0"/>
              <a:buChar char="•"/>
            </a:pPr>
            <a:r>
              <a:t>Computer name</a:t>
            </a:r>
          </a:p>
          <a:p>
            <a:pPr>
              <a:buFont typeface="Arial" pitchFamily="34" charset="0"/>
              <a:buChar char="•"/>
            </a:pPr>
            <a:r>
              <a:t>Network settings</a:t>
            </a:r>
          </a:p>
          <a:p>
            <a:pPr>
              <a:buFont typeface="Arial" pitchFamily="34" charset="0"/>
              <a:buChar char="•"/>
            </a:pPr>
            <a:r>
              <a:t>License settings</a:t>
            </a:r>
          </a:p>
          <a:p>
            <a:pPr>
              <a:buFont typeface="Arial" pitchFamily="34" charset="0"/>
              <a:buChar char="•"/>
            </a:pPr>
            <a:r>
              <a:t>Windows Security Identifier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7 - 14</a:t>
            </a:r>
            <a:endParaRPr 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You can create a customization specification to prepare the guest operating system:</a:t>
            </a:r>
          </a:p>
          <a:p>
            <a:pPr>
              <a:buFont typeface="Arial" pitchFamily="34" charset="0"/>
              <a:buChar char="•"/>
            </a:pPr>
            <a:r>
              <a:t>Specifications are stored in the vCenter Server database.</a:t>
            </a:r>
          </a:p>
          <a:p>
            <a:pPr>
              <a:buFont typeface="Arial" pitchFamily="34" charset="0"/>
              <a:buChar char="•"/>
            </a:pPr>
            <a:r>
              <a:t>Windows and Linux guests are supported.</a:t>
            </a:r>
          </a:p>
        </p:txBody>
      </p:sp>
      <p:pic>
        <p:nvPicPr>
          <p:cNvPr id="5" name="Content Placeholder 2|1335|502">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309148" y="2756290"/>
            <a:ext cx="9573705"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Customization Specifications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7 - 15</a:t>
            </a:r>
            <a:endParaRPr 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37|820"/>
          <p:cNvPicPr>
            <a:picLocks noGrp="1" noChangeAspect="1"/>
          </p:cNvPicPr>
          <p:nvPr>
            <p:ph sz="half" idx="12"/>
          </p:nvPr>
        </p:nvPicPr>
        <p:blipFill>
          <a:blip r:embed="rId4"/>
          <a:stretch>
            <a:fillRect/>
          </a:stretch>
        </p:blipFill>
        <p:spPr>
          <a:xfrm>
            <a:off x="911862" y="1583697"/>
            <a:ext cx="10368276" cy="4628191"/>
          </a:xfrm>
          <a:prstGeom prst="rect">
            <a:avLst/>
          </a:prstGeom>
        </p:spPr>
      </p:pic>
      <p:sp>
        <p:nvSpPr>
          <p:cNvPr id="2" name="Title 1"/>
          <p:cNvSpPr>
            <a:spLocks noGrp="1"/>
          </p:cNvSpPr>
          <p:nvPr>
            <p:ph type="title"/>
          </p:nvPr>
        </p:nvSpPr>
        <p:spPr>
          <a:xfrm>
            <a:off x="609600" y="330200"/>
            <a:ext cx="10972800" cy="355600"/>
          </a:xfrm>
        </p:spPr>
        <p:txBody>
          <a:bodyPr/>
          <a:lstStyle/>
          <a:p>
            <a:r>
              <a:t>Customizing the Guest Operating System</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When cloning a VM or deploying a VM from a template, you can use a customization specification to prepare the guest operating system.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7 - 16</a:t>
            </a:r>
            <a:endParaRPr lang="en-US"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Instant Clones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You can use Instant Clone Technology to create a powered-on VM from the running state of another powered-on VM:</a:t>
            </a:r>
          </a:p>
          <a:p>
            <a:pPr>
              <a:buFont typeface="Arial" pitchFamily="34" charset="0"/>
              <a:buChar char="•"/>
            </a:pPr>
            <a:r>
              <a:t>The processor state, virtual device state, memory state, and disk state of the destination (child) VM are identical to the states of the source (parent) VM.</a:t>
            </a:r>
          </a:p>
          <a:p>
            <a:pPr>
              <a:buFont typeface="Arial" pitchFamily="34" charset="0"/>
              <a:buChar char="•"/>
            </a:pPr>
            <a:r>
              <a:t>Snapshot-based disk sharing is used to provide storage efficiency and to improve the speed of the cloning process.</a:t>
            </a:r>
          </a:p>
        </p:txBody>
      </p:sp>
      <p:pic>
        <p:nvPicPr>
          <p:cNvPr id="4" name="Content Placeholder 3|170|150"/>
          <p:cNvPicPr>
            <a:picLocks noGrp="1" noChangeAspect="1"/>
          </p:cNvPicPr>
          <p:nvPr>
            <p:ph sz="half" idx="2"/>
          </p:nvPr>
        </p:nvPicPr>
        <p:blipFill>
          <a:blip r:embed="rId4"/>
          <a:stretch>
            <a:fillRect/>
          </a:stretch>
        </p:blipFill>
        <p:spPr>
          <a:xfrm>
            <a:off x="6168396" y="914400"/>
            <a:ext cx="5400000" cy="4749467"/>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7 - 17</a:t>
            </a:r>
            <a:endParaRPr 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Use Cases for Instant Clones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Instant clone VMs have various uses:</a:t>
            </a:r>
          </a:p>
          <a:p>
            <a:pPr>
              <a:buFont typeface="Arial" pitchFamily="34" charset="0"/>
              <a:buChar char="•"/>
            </a:pPr>
            <a:r>
              <a:t>Virtual desktop infrastructure</a:t>
            </a:r>
          </a:p>
          <a:p>
            <a:pPr>
              <a:buFont typeface="Arial" pitchFamily="34" charset="0"/>
              <a:buChar char="•"/>
            </a:pPr>
            <a:r>
              <a:t>Rapid scale-out: Container hosts, big data, and Hadoop worker nodes</a:t>
            </a:r>
          </a:p>
          <a:p>
            <a:pPr>
              <a:buFont typeface="Arial" pitchFamily="34" charset="0"/>
              <a:buChar char="•"/>
            </a:pPr>
            <a:r>
              <a:t>DevTest: Quickly and efficiently replicate VMs and test beds with the same running state</a:t>
            </a:r>
          </a:p>
          <a:p>
            <a:pPr>
              <a:buFont typeface="Arial" pitchFamily="34" charset="0"/>
              <a:buChar char="•"/>
            </a:pPr>
            <a:r>
              <a:t>DevOps: Replicate VMs from staging to production, and the converse, with the identical running state</a:t>
            </a:r>
          </a:p>
          <a:p>
            <a:pPr marL="0" indent="0">
              <a:buNone/>
            </a:pPr>
            <a:r>
              <a:t>In vSphere 6.7 and later, you can create instant clones of VMs only through API calls.</a:t>
            </a:r>
          </a:p>
          <a:p>
            <a:pPr marL="0" indent="0">
              <a:buNone/>
            </a:pPr>
            <a:r>
              <a:t>In vSphere 7, instant clone guest customization is supported (Linux only).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7 - 18</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16: Using VM Templates: Creating Templates and Deploying VMs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Create a VM template, create a customization specification, and deploy VMs from a template:</a:t>
            </a:r>
          </a:p>
          <a:p>
            <a:pPr>
              <a:buFont typeface="+mj-lt"/>
              <a:buAutoNum type="arabicPeriod"/>
            </a:pPr>
            <a:r>
              <a:t>Create a Virtual Machine Template</a:t>
            </a:r>
          </a:p>
          <a:p>
            <a:pPr>
              <a:buFont typeface="+mj-lt"/>
              <a:buAutoNum type="arabicPeriod" startAt="2"/>
            </a:pPr>
            <a:r>
              <a:t>Create Customization Specifications</a:t>
            </a:r>
          </a:p>
          <a:p>
            <a:pPr>
              <a:buFont typeface="+mj-lt"/>
              <a:buAutoNum type="arabicPeriod" startAt="3"/>
            </a:pPr>
            <a:r>
              <a:t>Deploy Virtual Machines from a Template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7 - 19</a:t>
            </a:r>
            <a:endParaRPr 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Importance</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Virtual machines are the foundation of your virtual infrastructure. Managing VMs effectively requires skills in creating templates and clones, modifying VMs, migrating VMs, taking snapshots, and protecting the VMs through replication and backups.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Create a template of a virtual machine</a:t>
            </a:r>
          </a:p>
          <a:p>
            <a:pPr>
              <a:buFont typeface="Arial" pitchFamily="34" charset="0"/>
              <a:buChar char="•"/>
            </a:pPr>
            <a:r>
              <a:t>Deploy a virtual machine from a template</a:t>
            </a:r>
          </a:p>
          <a:p>
            <a:pPr>
              <a:buFont typeface="Arial" pitchFamily="34" charset="0"/>
              <a:buChar char="•"/>
            </a:pPr>
            <a:r>
              <a:t>Clone a virtual machine</a:t>
            </a:r>
          </a:p>
          <a:p>
            <a:pPr>
              <a:buFont typeface="Arial" pitchFamily="34" charset="0"/>
              <a:buChar char="•"/>
            </a:pPr>
            <a:r>
              <a:t>Create customization specifications for guest operating systems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7 - 20</a:t>
            </a:r>
            <a:endParaRPr lang="en-US" dirty="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2: Working with Content Libraries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281"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the benefits of a content library</a:t>
            </a:r>
          </a:p>
          <a:p>
            <a:pPr>
              <a:buFont typeface="Arial" pitchFamily="34" charset="0"/>
              <a:buChar char="•"/>
            </a:pPr>
            <a:r>
              <a:t>Recognize types of content libraries</a:t>
            </a:r>
          </a:p>
          <a:p>
            <a:pPr>
              <a:buFont typeface="Arial" pitchFamily="34" charset="0"/>
              <a:buChar char="•"/>
            </a:pPr>
            <a:r>
              <a:t>Deploy a virtual machine from a content library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7 - 22</a:t>
            </a:r>
            <a:endParaRPr 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880|393"/>
          <p:cNvPicPr>
            <a:picLocks noGrp="1" noChangeAspect="1"/>
          </p:cNvPicPr>
          <p:nvPr>
            <p:ph sz="half" idx="12"/>
          </p:nvPr>
        </p:nvPicPr>
        <p:blipFill>
          <a:blip r:embed="rId4"/>
          <a:stretch>
            <a:fillRect/>
          </a:stretch>
        </p:blipFill>
        <p:spPr>
          <a:xfrm>
            <a:off x="913331" y="1583697"/>
            <a:ext cx="10365337" cy="4628191"/>
          </a:xfrm>
          <a:prstGeom prst="rect">
            <a:avLst/>
          </a:prstGeom>
        </p:spPr>
      </p:pic>
      <p:sp>
        <p:nvSpPr>
          <p:cNvPr id="2" name="Title 1"/>
          <p:cNvSpPr>
            <a:spLocks noGrp="1"/>
          </p:cNvSpPr>
          <p:nvPr>
            <p:ph type="title"/>
          </p:nvPr>
        </p:nvSpPr>
        <p:spPr>
          <a:xfrm>
            <a:off x="609600" y="330200"/>
            <a:ext cx="10972800" cy="355600"/>
          </a:xfrm>
        </p:spPr>
        <p:txBody>
          <a:bodyPr/>
          <a:lstStyle/>
          <a:p>
            <a:r>
              <a:t>About Content Libraries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Content libraries are repositories of OVF templates and other file types that can be shared and synchronized across vCenter Server systems globally.</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7 - 23</a:t>
            </a:r>
            <a:endParaRPr 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862|391"/>
          <p:cNvPicPr>
            <a:picLocks noGrp="1" noChangeAspect="1"/>
          </p:cNvPicPr>
          <p:nvPr>
            <p:ph sz="half" idx="12"/>
          </p:nvPr>
        </p:nvPicPr>
        <p:blipFill>
          <a:blip r:embed="rId4"/>
          <a:stretch>
            <a:fillRect/>
          </a:stretch>
        </p:blipFill>
        <p:spPr>
          <a:xfrm>
            <a:off x="609600" y="3517557"/>
            <a:ext cx="10972800" cy="2304170"/>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indent="0">
              <a:buNone/>
            </a:pPr>
            <a:r>
              <a:t>Storage and consistency are key reasons to install and use a content library.</a:t>
            </a:r>
          </a:p>
          <a:p>
            <a:pPr marL="0" lvl="0" indent="0">
              <a:spcBef>
                <a:spcPts val="0"/>
              </a:spcBef>
              <a:spcAft>
                <a:spcPts val="0"/>
              </a:spcAft>
              <a:buNone/>
            </a:pPr>
            <a:r>
              <a:rPr lang="en-US" sz="2000" dirty="0">
                <a:solidFill>
                  <a:schemeClr val="tx2"/>
                </a:solidFill>
                <a:cs typeface="Calibri" pitchFamily="34" charset="0"/>
              </a:rPr>
              <a:t>Using content libraries, administrators can perform the following functions:</a:t>
            </a:r>
          </a:p>
          <a:p>
            <a:pPr>
              <a:buFont typeface="Arial" pitchFamily="34" charset="0"/>
              <a:buChar char="•"/>
            </a:pPr>
            <a:r>
              <a:t>Store, version, and share content.</a:t>
            </a:r>
          </a:p>
          <a:p>
            <a:pPr>
              <a:buFont typeface="Arial" pitchFamily="34" charset="0"/>
              <a:buChar char="•"/>
            </a:pPr>
            <a:r>
              <a:t>Perform distributed file management.</a:t>
            </a:r>
          </a:p>
          <a:p>
            <a:pPr>
              <a:buFont typeface="Arial" pitchFamily="34" charset="0"/>
              <a:buChar char="•"/>
            </a:pPr>
            <a:r>
              <a:t>Synchronize content libraries across sites and vCenter Server instances.</a:t>
            </a:r>
          </a:p>
          <a:p>
            <a:pPr>
              <a:buFont typeface="Arial" pitchFamily="34" charset="0"/>
              <a:buChar char="•"/>
            </a:pPr>
            <a:r>
              <a:t>Mount an ISO file directly from a content library.</a:t>
            </a:r>
          </a:p>
          <a:p>
            <a:pPr>
              <a:buFont typeface="Arial" pitchFamily="34" charset="0"/>
              <a:buChar char="•"/>
            </a:pPr>
            <a:r>
              <a:t>Perform live updates of VM templates</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Benefits of Content Libraries</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7 - 24</a:t>
            </a:r>
            <a:endParaRPr 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712|472"/>
          <p:cNvPicPr>
            <a:picLocks noGrp="1" noChangeAspect="1"/>
          </p:cNvPicPr>
          <p:nvPr>
            <p:ph sz="half" idx="12"/>
          </p:nvPr>
        </p:nvPicPr>
        <p:blipFill>
          <a:blip r:embed="rId4"/>
          <a:stretch>
            <a:fillRect/>
          </a:stretch>
        </p:blipFill>
        <p:spPr>
          <a:xfrm>
            <a:off x="2602492" y="1583697"/>
            <a:ext cx="6987015" cy="4628191"/>
          </a:xfrm>
          <a:prstGeom prst="rect">
            <a:avLst/>
          </a:prstGeom>
        </p:spPr>
      </p:pic>
      <p:sp>
        <p:nvSpPr>
          <p:cNvPr id="2" name="Title 1"/>
          <p:cNvSpPr>
            <a:spLocks noGrp="1"/>
          </p:cNvSpPr>
          <p:nvPr>
            <p:ph type="title"/>
          </p:nvPr>
        </p:nvSpPr>
        <p:spPr>
          <a:xfrm>
            <a:off x="609600" y="330200"/>
            <a:ext cx="10972800" cy="355600"/>
          </a:xfrm>
        </p:spPr>
        <p:txBody>
          <a:bodyPr/>
          <a:lstStyle/>
          <a:p>
            <a:r>
              <a:t>Types of Content Libraries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Types of content libraries are local, published, and subscribed.</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7 - 25</a:t>
            </a:r>
            <a:endParaRPr 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Library items include VM templates, vApp templates, or other VMware objects that can be contained in a content library.</a:t>
            </a:r>
          </a:p>
        </p:txBody>
      </p:sp>
      <p:pic>
        <p:nvPicPr>
          <p:cNvPr id="5" name="Content Placeholder 2|1219|475">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259810" y="2756290"/>
            <a:ext cx="9672380"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Adding VM Templates to a Content Library</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7 - 26</a:t>
            </a:r>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VMs from Templates in a Content Library</a:t>
            </a:r>
          </a:p>
        </p:txBody>
      </p:sp>
      <p:pic>
        <p:nvPicPr>
          <p:cNvPr id="3" name="Content Placeholder 2|1412|1129"/>
          <p:cNvPicPr>
            <a:picLocks noGrp="1" noChangeAspect="1"/>
          </p:cNvPicPr>
          <p:nvPr>
            <p:ph sz="half" idx="1"/>
          </p:nvPr>
        </p:nvPicPr>
        <p:blipFill>
          <a:blip r:embed="rId4"/>
          <a:stretch>
            <a:fillRect/>
          </a:stretch>
        </p:blipFill>
        <p:spPr>
          <a:xfrm>
            <a:off x="4512911" y="914400"/>
            <a:ext cx="6837819"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The templates in the content library can be used to deploy VMs and vApps.</a:t>
            </a:r>
          </a:p>
          <a:p>
            <a:pPr marL="0" indent="0">
              <a:buNone/>
            </a:pPr>
            <a:r>
              <a:t>Each VM template, vApp template, or other type of file in a library is a library item.</a:t>
            </a:r>
          </a:p>
          <a:p>
            <a:pPr marL="0" indent="0">
              <a:buNone/>
            </a:pPr>
            <a:r>
              <a:t>You can also mount an ISO file directly from a content library.</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7 - 27</a:t>
            </a:r>
            <a:endParaRPr lang="en-US"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17: Using Content Libraries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Create a content library to clone and deploy virtual machines:</a:t>
            </a:r>
          </a:p>
          <a:p>
            <a:pPr>
              <a:buFont typeface="+mj-lt"/>
              <a:buAutoNum type="arabicPeriod"/>
            </a:pPr>
            <a:r>
              <a:t>Create a Content Library</a:t>
            </a:r>
          </a:p>
          <a:p>
            <a:pPr>
              <a:buFont typeface="+mj-lt"/>
              <a:buAutoNum type="arabicPeriod" startAt="2"/>
            </a:pPr>
            <a:r>
              <a:t>Clone a VM Template to a Template in a Content Library</a:t>
            </a:r>
          </a:p>
          <a:p>
            <a:pPr>
              <a:buFont typeface="+mj-lt"/>
              <a:buAutoNum type="arabicPeriod" startAt="3"/>
            </a:pPr>
            <a:r>
              <a:t>Deploy a VM from a VM Template in the Content Library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7 - 28</a:t>
            </a:r>
            <a:endParaRPr 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Identify the benefits of a content library</a:t>
            </a:r>
          </a:p>
          <a:p>
            <a:pPr>
              <a:buFont typeface="Arial" pitchFamily="34" charset="0"/>
              <a:buChar char="•"/>
            </a:pPr>
            <a:r>
              <a:t>Recognize types of content libraries</a:t>
            </a:r>
          </a:p>
          <a:p>
            <a:pPr>
              <a:buFont typeface="Arial" pitchFamily="34" charset="0"/>
              <a:buChar char="•"/>
            </a:pPr>
            <a:r>
              <a:t>Deploy a virtual machine from a content library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7 - 29</a:t>
            </a:r>
            <a:endParaRPr 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Module Lessons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mj-lt"/>
              <a:buAutoNum type="arabicPeriod"/>
            </a:pPr>
            <a:r>
              <a:t>Creating Templates and Clones</a:t>
            </a:r>
          </a:p>
          <a:p>
            <a:pPr>
              <a:buFont typeface="+mj-lt"/>
              <a:buAutoNum type="arabicPeriod" startAt="2"/>
            </a:pPr>
            <a:r>
              <a:t>Working with Content Libraries</a:t>
            </a:r>
          </a:p>
          <a:p>
            <a:pPr>
              <a:buFont typeface="+mj-lt"/>
              <a:buAutoNum type="arabicPeriod" startAt="3"/>
            </a:pPr>
            <a:r>
              <a:t>Modifying Virtual Machines</a:t>
            </a:r>
          </a:p>
          <a:p>
            <a:pPr>
              <a:buFont typeface="+mj-lt"/>
              <a:buAutoNum type="arabicPeriod" startAt="4"/>
            </a:pPr>
            <a:r>
              <a:t>Migrating VMs with vSphere vMotion</a:t>
            </a:r>
          </a:p>
          <a:p>
            <a:pPr>
              <a:buFont typeface="+mj-lt"/>
              <a:buAutoNum type="arabicPeriod" startAt="5"/>
            </a:pPr>
            <a:r>
              <a:t>Enhanced vMotion Compatibility</a:t>
            </a:r>
          </a:p>
          <a:p>
            <a:pPr>
              <a:buFont typeface="+mj-lt"/>
              <a:buAutoNum type="arabicPeriod" startAt="6"/>
            </a:pPr>
            <a:r>
              <a:t>Migrating VMs with vSphere Storage vMotion</a:t>
            </a:r>
          </a:p>
          <a:p>
            <a:pPr>
              <a:buFont typeface="+mj-lt"/>
              <a:buAutoNum type="arabicPeriod" startAt="7"/>
            </a:pPr>
            <a:r>
              <a:t>Creating Virtual Machine Snapshots</a:t>
            </a:r>
          </a:p>
          <a:p>
            <a:pPr>
              <a:buFont typeface="+mj-lt"/>
              <a:buAutoNum type="arabicPeriod" startAt="8"/>
            </a:pPr>
            <a:r>
              <a:t>vSphere Replication and Backup</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7 - 3</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3: Modifying Virtual Machines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31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virtual machine settings and options</a:t>
            </a:r>
          </a:p>
          <a:p>
            <a:pPr>
              <a:buFont typeface="Arial" pitchFamily="34" charset="0"/>
              <a:buChar char="•"/>
            </a:pPr>
            <a:r>
              <a:t>Add a hot-pluggable device</a:t>
            </a:r>
          </a:p>
          <a:p>
            <a:pPr>
              <a:buFont typeface="Arial" pitchFamily="34" charset="0"/>
              <a:buChar char="•"/>
            </a:pPr>
            <a:r>
              <a:t>Dynamically increase the size of a virtual disk</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7 - 31</a:t>
            </a:r>
            <a:endParaRPr 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Modifying Virtual Machine Settings</a:t>
            </a:r>
          </a:p>
        </p:txBody>
      </p:sp>
      <p:pic>
        <p:nvPicPr>
          <p:cNvPr id="3" name="Content Placeholder 2|872|597"/>
          <p:cNvPicPr>
            <a:picLocks noGrp="1" noChangeAspect="1"/>
          </p:cNvPicPr>
          <p:nvPr>
            <p:ph sz="half" idx="1"/>
          </p:nvPr>
        </p:nvPicPr>
        <p:blipFill>
          <a:blip r:embed="rId4"/>
          <a:stretch>
            <a:fillRect/>
          </a:stretch>
        </p:blipFill>
        <p:spPr>
          <a:xfrm>
            <a:off x="4277821" y="914400"/>
            <a:ext cx="7308000" cy="5003298"/>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You can modify a VM’s configuration by editing the VM's settings:</a:t>
            </a:r>
          </a:p>
          <a:p>
            <a:pPr>
              <a:buFont typeface="Arial" pitchFamily="34" charset="0"/>
              <a:buChar char="•"/>
            </a:pPr>
            <a:r>
              <a:t>Add virtual hardware:</a:t>
            </a:r>
          </a:p>
          <a:p>
            <a:pPr lvl="1">
              <a:buFont typeface="Calibri" pitchFamily="34" charset="0"/>
              <a:buChar char="–"/>
            </a:pPr>
            <a:r>
              <a:t>You can add some hardware while the VM is powered on.</a:t>
            </a:r>
          </a:p>
          <a:p>
            <a:pPr>
              <a:buFont typeface="Arial" pitchFamily="34" charset="0"/>
              <a:buChar char="•"/>
            </a:pPr>
            <a:r>
              <a:t>Remove virtual hardware:</a:t>
            </a:r>
          </a:p>
          <a:p>
            <a:pPr lvl="1">
              <a:buFont typeface="Calibri" pitchFamily="34" charset="0"/>
              <a:buChar char="–"/>
            </a:pPr>
            <a:r>
              <a:t>You can remove some hardware only when the VM is powered off.</a:t>
            </a:r>
          </a:p>
          <a:p>
            <a:pPr>
              <a:buFont typeface="Arial" pitchFamily="34" charset="0"/>
              <a:buChar char="•"/>
            </a:pPr>
            <a:r>
              <a:t>Set VM options.</a:t>
            </a:r>
          </a:p>
          <a:p>
            <a:pPr>
              <a:buFont typeface="Arial" pitchFamily="34" charset="0"/>
              <a:buChar char="•"/>
            </a:pPr>
            <a:r>
              <a:t>Control a VM’s CPU and memory resources.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7 - 32</a:t>
            </a:r>
            <a:endParaRPr 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Hot-Pluggable Devices</a:t>
            </a:r>
          </a:p>
        </p:txBody>
      </p:sp>
      <p:pic>
        <p:nvPicPr>
          <p:cNvPr id="3" name="Content Placeholder 2|897|1125"/>
          <p:cNvPicPr>
            <a:picLocks noGrp="1" noChangeAspect="1"/>
          </p:cNvPicPr>
          <p:nvPr>
            <p:ph sz="half" idx="1"/>
          </p:nvPr>
        </p:nvPicPr>
        <p:blipFill>
          <a:blip r:embed="rId4"/>
          <a:stretch>
            <a:fillRect/>
          </a:stretch>
        </p:blipFill>
        <p:spPr>
          <a:xfrm>
            <a:off x="5752171" y="914400"/>
            <a:ext cx="4359300" cy="54673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With the hot plug option, you can add resources to a running VM.</a:t>
            </a:r>
          </a:p>
          <a:p>
            <a:pPr marL="0" lvl="0" indent="0">
              <a:spcBef>
                <a:spcPts val="0"/>
              </a:spcBef>
              <a:spcAft>
                <a:spcPts val="0"/>
              </a:spcAft>
              <a:buNone/>
            </a:pPr>
            <a:r>
              <a:rPr lang="en-US" sz="2000" dirty="0">
                <a:solidFill>
                  <a:schemeClr val="tx2"/>
                </a:solidFill>
                <a:cs typeface="Calibri" pitchFamily="34" charset="0"/>
              </a:rPr>
              <a:t>Examples of hot-pluggable devices:</a:t>
            </a:r>
          </a:p>
          <a:p>
            <a:pPr>
              <a:buFont typeface="Arial" pitchFamily="34" charset="0"/>
              <a:buChar char="•"/>
            </a:pPr>
            <a:r>
              <a:t>USB controllers</a:t>
            </a:r>
          </a:p>
          <a:p>
            <a:pPr>
              <a:buFont typeface="Arial" pitchFamily="34" charset="0"/>
              <a:buChar char="•"/>
            </a:pPr>
            <a:r>
              <a:t>Ethernet adapters</a:t>
            </a:r>
          </a:p>
          <a:p>
            <a:pPr>
              <a:buFont typeface="Arial" pitchFamily="34" charset="0"/>
              <a:buChar char="•"/>
            </a:pPr>
            <a:r>
              <a:t>Hard disk devices</a:t>
            </a:r>
          </a:p>
          <a:p>
            <a:pPr marL="0" indent="0">
              <a:buNone/>
            </a:pPr>
            <a:r>
              <a:t>With supported guest operating systems, you can also add CPU and memory while the VM is powered on.</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7 - 33</a:t>
            </a:r>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793|920"/>
          <p:cNvPicPr>
            <a:picLocks noGrp="1" noChangeAspect="1"/>
          </p:cNvPicPr>
          <p:nvPr>
            <p:ph sz="half" idx="12"/>
          </p:nvPr>
        </p:nvPicPr>
        <p:blipFill>
          <a:blip r:embed="rId4"/>
          <a:stretch>
            <a:fillRect/>
          </a:stretch>
        </p:blipFill>
        <p:spPr>
          <a:xfrm>
            <a:off x="1586029" y="1583697"/>
            <a:ext cx="9019941" cy="4628191"/>
          </a:xfrm>
          <a:prstGeom prst="rect">
            <a:avLst/>
          </a:prstGeom>
        </p:spPr>
      </p:pic>
      <p:sp>
        <p:nvSpPr>
          <p:cNvPr id="2" name="Title 1"/>
          <p:cNvSpPr>
            <a:spLocks noGrp="1"/>
          </p:cNvSpPr>
          <p:nvPr>
            <p:ph type="title"/>
          </p:nvPr>
        </p:nvSpPr>
        <p:spPr>
          <a:xfrm>
            <a:off x="609600" y="330200"/>
            <a:ext cx="10972800" cy="355600"/>
          </a:xfrm>
        </p:spPr>
        <p:txBody>
          <a:bodyPr/>
          <a:lstStyle/>
          <a:p>
            <a:r>
              <a:t>Dynamically Increasing Virtual Disk Size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increase the size of a virtual disk that belongs to a powered-on VM.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7 - 34</a:t>
            </a:r>
            <a:endParaRPr lang="en-US" dirty="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Inflating Thin-Provisioned Disks</a:t>
            </a:r>
          </a:p>
        </p:txBody>
      </p:sp>
      <p:pic>
        <p:nvPicPr>
          <p:cNvPr id="3" name="Content Placeholder 2|1947|1125"/>
          <p:cNvPicPr>
            <a:picLocks noGrp="1" noChangeAspect="1"/>
          </p:cNvPicPr>
          <p:nvPr>
            <p:ph sz="half" idx="1"/>
          </p:nvPr>
        </p:nvPicPr>
        <p:blipFill>
          <a:blip r:embed="rId4"/>
          <a:stretch>
            <a:fillRect/>
          </a:stretch>
        </p:blipFill>
        <p:spPr>
          <a:xfrm>
            <a:off x="4277821" y="914400"/>
            <a:ext cx="7308000" cy="4222650"/>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Thin-provisioned virtual disks can be converted to a thick, eager-zeroed format.</a:t>
            </a:r>
          </a:p>
          <a:p>
            <a:pPr marL="0" lvl="0" indent="0">
              <a:spcBef>
                <a:spcPts val="0"/>
              </a:spcBef>
              <a:spcAft>
                <a:spcPts val="0"/>
              </a:spcAft>
              <a:buNone/>
            </a:pPr>
            <a:r>
              <a:rPr lang="en-US" sz="2000" dirty="0">
                <a:solidFill>
                  <a:schemeClr val="tx2"/>
                </a:solidFill>
                <a:cs typeface="Calibri" pitchFamily="34" charset="0"/>
              </a:rPr>
              <a:t>To inflate a thin-provisioned disk:</a:t>
            </a:r>
          </a:p>
          <a:p>
            <a:pPr>
              <a:buFont typeface="Arial" pitchFamily="34" charset="0"/>
              <a:buChar char="•"/>
            </a:pPr>
            <a:r>
              <a:t>The VM must be powered off.</a:t>
            </a:r>
          </a:p>
          <a:p>
            <a:pPr>
              <a:buFont typeface="Arial" pitchFamily="34" charset="0"/>
              <a:buChar char="•"/>
            </a:pPr>
            <a:r>
              <a:t>Right-click the VM’s file with the .vmdk extension and select </a:t>
            </a:r>
            <a:r>
              <a:rPr lang="en-US" sz="2000" b="1" dirty="0">
                <a:solidFill>
                  <a:srgbClr val="000000"/>
                </a:solidFill>
                <a:cs typeface="Courier New" pitchFamily="49" charset="0"/>
              </a:rPr>
              <a:t>Inflate</a:t>
            </a:r>
            <a:r>
              <a:t>.</a:t>
            </a:r>
          </a:p>
          <a:p>
            <a:pPr marL="0" indent="0">
              <a:buNone/>
            </a:pPr>
            <a:r>
              <a:t>Or you can use vSphere Storage vMotion and select a thick-provisioned disk as the destination.</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7 - 35</a:t>
            </a:r>
            <a:endParaRPr lang="en-US"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VM Options: General Settings</a:t>
            </a:r>
          </a:p>
        </p:txBody>
      </p:sp>
      <p:pic>
        <p:nvPicPr>
          <p:cNvPr id="3" name="Content Placeholder 2|1000|657"/>
          <p:cNvPicPr>
            <a:picLocks noGrp="1" noChangeAspect="1"/>
          </p:cNvPicPr>
          <p:nvPr>
            <p:ph sz="half" idx="1"/>
          </p:nvPr>
        </p:nvPicPr>
        <p:blipFill>
          <a:blip r:embed="rId4"/>
          <a:stretch>
            <a:fillRect/>
          </a:stretch>
        </p:blipFill>
        <p:spPr>
          <a:xfrm>
            <a:off x="4277821" y="914400"/>
            <a:ext cx="7308000" cy="4801298"/>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use the </a:t>
            </a:r>
            <a:r>
              <a:rPr b="1"/>
              <a:t>VM Options</a:t>
            </a:r>
            <a:r>
              <a:t> tab to modify properties such as the display name for the VM and the type of guest operating system that is installed.</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7 - 36</a:t>
            </a:r>
            <a:endParaRPr lang="en-US" dirty="0"/>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642"/>
          <p:cNvPicPr>
            <a:picLocks noGrp="1" noChangeAspect="1"/>
          </p:cNvPicPr>
          <p:nvPr>
            <p:ph sz="half" idx="12"/>
          </p:nvPr>
        </p:nvPicPr>
        <p:blipFill>
          <a:blip r:embed="rId4"/>
          <a:stretch>
            <a:fillRect/>
          </a:stretch>
        </p:blipFill>
        <p:spPr>
          <a:xfrm>
            <a:off x="2494703" y="1583697"/>
            <a:ext cx="7202593" cy="4628191"/>
          </a:xfrm>
          <a:prstGeom prst="rect">
            <a:avLst/>
          </a:prstGeom>
        </p:spPr>
      </p:pic>
      <p:sp>
        <p:nvSpPr>
          <p:cNvPr id="2" name="Title 1"/>
          <p:cNvSpPr>
            <a:spLocks noGrp="1"/>
          </p:cNvSpPr>
          <p:nvPr>
            <p:ph type="title"/>
          </p:nvPr>
        </p:nvSpPr>
        <p:spPr>
          <a:xfrm>
            <a:off x="609600" y="330200"/>
            <a:ext cx="10972800" cy="355600"/>
          </a:xfrm>
        </p:spPr>
        <p:txBody>
          <a:bodyPr/>
          <a:lstStyle/>
          <a:p>
            <a:r>
              <a:t>VM Options: VMware Tools Settings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use the VMware Tools controls to customize the power buttons on the VM.</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7 - 37</a:t>
            </a:r>
            <a:endParaRPr lang="en-US" dirty="0"/>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666"/>
          <p:cNvPicPr>
            <a:picLocks noGrp="1" noChangeAspect="1"/>
          </p:cNvPicPr>
          <p:nvPr>
            <p:ph sz="half" idx="12"/>
          </p:nvPr>
        </p:nvPicPr>
        <p:blipFill>
          <a:blip r:embed="rId4"/>
          <a:stretch>
            <a:fillRect/>
          </a:stretch>
        </p:blipFill>
        <p:spPr>
          <a:xfrm>
            <a:off x="2621483" y="1583697"/>
            <a:ext cx="6949033" cy="4628191"/>
          </a:xfrm>
          <a:prstGeom prst="rect">
            <a:avLst/>
          </a:prstGeom>
        </p:spPr>
      </p:pic>
      <p:sp>
        <p:nvSpPr>
          <p:cNvPr id="2" name="Title 1"/>
          <p:cNvSpPr>
            <a:spLocks noGrp="1"/>
          </p:cNvSpPr>
          <p:nvPr>
            <p:ph type="title"/>
          </p:nvPr>
        </p:nvSpPr>
        <p:spPr>
          <a:xfrm>
            <a:off x="609600" y="330200"/>
            <a:ext cx="10972800" cy="355600"/>
          </a:xfrm>
        </p:spPr>
        <p:txBody>
          <a:bodyPr/>
          <a:lstStyle/>
          <a:p>
            <a:r>
              <a:t>VM Options: VM Boot Settings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Occasionally, you might need to set the VM boot options.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7 - 38</a:t>
            </a:r>
            <a:endParaRPr lang="en-US"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Removing VMs</a:t>
            </a:r>
          </a:p>
        </p:txBody>
      </p:sp>
      <p:sp>
        <p:nvSpPr>
          <p:cNvPr id="3" name="Content Placeholder 2"/>
          <p:cNvSpPr>
            <a:spLocks noGrp="1"/>
          </p:cNvSpPr>
          <p:nvPr>
            <p:ph sz="half" idx="1"/>
          </p:nvPr>
        </p:nvSpPr>
        <p:spPr>
          <a:xfrm>
            <a:off x="609599" y="914400"/>
            <a:ext cx="7308000" cy="5468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You can remove a VM in the following ways:</a:t>
            </a:r>
          </a:p>
          <a:p>
            <a:pPr>
              <a:buFont typeface="Arial" pitchFamily="34" charset="0"/>
              <a:buChar char="•"/>
            </a:pPr>
            <a:r>
              <a:t>Remove from the inventory:</a:t>
            </a:r>
          </a:p>
          <a:p>
            <a:pPr lvl="1">
              <a:buFont typeface="Calibri" pitchFamily="34" charset="0"/>
              <a:buChar char="—"/>
            </a:pPr>
            <a:r>
              <a:t>The VM is unregistered from the ESXi host and vCenter Server.</a:t>
            </a:r>
          </a:p>
          <a:p>
            <a:pPr lvl="1">
              <a:buFont typeface="Calibri" pitchFamily="34" charset="0"/>
              <a:buChar char="—"/>
            </a:pPr>
            <a:r>
              <a:t>The VM’s files remain on the disk.</a:t>
            </a:r>
          </a:p>
          <a:p>
            <a:pPr lvl="1">
              <a:buFont typeface="Calibri" pitchFamily="34" charset="0"/>
              <a:buChar char="—"/>
            </a:pPr>
            <a:r>
              <a:t>The VM can later be registered (added) to the inventory.</a:t>
            </a:r>
          </a:p>
          <a:p>
            <a:pPr>
              <a:buFont typeface="Arial" pitchFamily="34" charset="0"/>
              <a:buChar char="•"/>
            </a:pPr>
            <a:r>
              <a:t>Delete from disk:</a:t>
            </a:r>
          </a:p>
          <a:p>
            <a:pPr lvl="1">
              <a:buFont typeface="Calibri" pitchFamily="34" charset="0"/>
              <a:buChar char="—"/>
            </a:pPr>
            <a:r>
              <a:t>All VM files are permanently deleted from the datastore.</a:t>
            </a:r>
          </a:p>
          <a:p>
            <a:pPr lvl="1">
              <a:buFont typeface="Calibri" pitchFamily="34" charset="0"/>
              <a:buChar char="—"/>
            </a:pPr>
            <a:r>
              <a:t>The VM is unregistered from the ESXi host and vCenter Server.</a:t>
            </a:r>
          </a:p>
        </p:txBody>
      </p:sp>
      <p:pic>
        <p:nvPicPr>
          <p:cNvPr id="4" name="Content Placeholder 3|622|1125"/>
          <p:cNvPicPr>
            <a:picLocks noGrp="1" noChangeAspect="1"/>
          </p:cNvPicPr>
          <p:nvPr>
            <p:ph sz="half" idx="2"/>
          </p:nvPr>
        </p:nvPicPr>
        <p:blipFill>
          <a:blip r:embed="rId4"/>
          <a:stretch>
            <a:fillRect/>
          </a:stretch>
        </p:blipFill>
        <p:spPr>
          <a:xfrm>
            <a:off x="8254587" y="914400"/>
            <a:ext cx="3023417" cy="5468400"/>
          </a:xfrm>
          <a:prstGeom prst="rect">
            <a:avLst/>
          </a:prstGeom>
        </p:spPr>
      </p:pic>
      <p:sp>
        <p:nvSpPr>
          <p:cNvPr id="5" name="Footer Placeholder 4">
            <a:extLst>
              <a:ext uri="{FF2B5EF4-FFF2-40B4-BE49-F238E27FC236}">
                <a16:creationId xmlns:a16="http://schemas.microsoft.com/office/drawing/2014/main" id="{F58FAB0E-4E3B-4A40-BCA8-03219A34BD9D}"/>
              </a:ext>
            </a:extLst>
          </p:cNvPr>
          <p:cNvSpPr>
            <a:spLocks noGrp="1"/>
          </p:cNvSpPr>
          <p:nvPr>
            <p:ph type="ftr" sz="quarter" idx="10"/>
          </p:nvPr>
        </p:nvSpPr>
        <p:spPr/>
        <p:txBody>
          <a:bodyPr/>
          <a:lstStyle/>
          <a:p>
            <a:pPr>
              <a:lnSpc>
                <a:spcPct val="90000"/>
              </a:lnSpc>
            </a:pPr>
            <a:r>
              <a:rPr lang="en-US"/>
              <a:t>VMware vSphere: Install, Configure, Manage [V7]      |     7 - 39</a:t>
            </a:r>
            <a:endParaRPr 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Virtual Beans: VM Management</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Virtual Beans wants to automate its processes. It requires the following processes for the vSphere infrastructure:</a:t>
            </a:r>
          </a:p>
          <a:p>
            <a:pPr>
              <a:buFont typeface="Arial" pitchFamily="34" charset="0"/>
              <a:buChar char="•"/>
            </a:pPr>
            <a:r>
              <a:t>Provisioning and deploying VMs: Performing fast, error-free, consistent deployments</a:t>
            </a:r>
          </a:p>
          <a:p>
            <a:pPr>
              <a:buFont typeface="Arial" pitchFamily="34" charset="0"/>
              <a:buChar char="•"/>
            </a:pPr>
            <a:r>
              <a:t>Maintaining VMs:  Patching and upgrading operating systems and applications</a:t>
            </a:r>
          </a:p>
          <a:p>
            <a:pPr>
              <a:buFont typeface="Arial" pitchFamily="34" charset="0"/>
              <a:buChar char="•"/>
            </a:pPr>
            <a:r>
              <a:t>Backing up VMs: Making daily backups of application data</a:t>
            </a:r>
          </a:p>
          <a:p>
            <a:pPr>
              <a:buFont typeface="Arial" pitchFamily="34" charset="0"/>
              <a:buChar char="•"/>
            </a:pPr>
            <a:r>
              <a:t>Disaster recovery and business continuity: Moving VMs between the primary and secondary data center</a:t>
            </a:r>
          </a:p>
          <a:p>
            <a:pPr marL="0" indent="0">
              <a:buNone/>
            </a:pPr>
            <a:r>
              <a:t>As a Virtual Beans administrator, you must recognize the options available for these processes. Then, you can create effective processes for managing VMs in your data center.</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7 - 4</a:t>
            </a:r>
            <a:endParaRPr 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18: Modifying Virtual Machines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Modify a virtual machine’s hardware and rename a virtual machine:</a:t>
            </a:r>
          </a:p>
          <a:p>
            <a:pPr>
              <a:buFont typeface="+mj-lt"/>
              <a:buAutoNum type="arabicPeriod"/>
            </a:pPr>
            <a:r>
              <a:t>Adjust Memory Allocation on a Virtual Machine</a:t>
            </a:r>
          </a:p>
          <a:p>
            <a:pPr>
              <a:buFont typeface="+mj-lt"/>
              <a:buAutoNum type="arabicPeriod" startAt="2"/>
            </a:pPr>
            <a:r>
              <a:t>Increase the Size of a VMDK File</a:t>
            </a:r>
          </a:p>
          <a:p>
            <a:pPr>
              <a:buFont typeface="+mj-lt"/>
              <a:buAutoNum type="arabicPeriod" startAt="3"/>
            </a:pPr>
            <a:r>
              <a:t>Rename a Virtual Machine in the vCenter Server Inventory</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7 - 40</a:t>
            </a:r>
            <a:endParaRPr lang="en-US" dirty="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virtual machine settings and options</a:t>
            </a:r>
          </a:p>
          <a:p>
            <a:pPr>
              <a:buFont typeface="Arial" pitchFamily="34" charset="0"/>
              <a:buChar char="•"/>
            </a:pPr>
            <a:r>
              <a:t>Add a hot-pluggable device</a:t>
            </a:r>
          </a:p>
          <a:p>
            <a:pPr>
              <a:buFont typeface="Arial" pitchFamily="34" charset="0"/>
              <a:buChar char="•"/>
            </a:pPr>
            <a:r>
              <a:t>Dynamically increase the size of a virtual disk</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7 - 41</a:t>
            </a:r>
            <a:endParaRPr lang="en-US" dirty="0"/>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4: Migrating VMs with vSphere vMotion</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359"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the types of VM migrations that you can perform within a vCenter Server instance and across vCenter Server instances</a:t>
            </a:r>
          </a:p>
          <a:p>
            <a:pPr>
              <a:buFont typeface="Arial" pitchFamily="34" charset="0"/>
              <a:buChar char="•"/>
            </a:pPr>
            <a:r>
              <a:t>Explain how vSphere vMotion works</a:t>
            </a:r>
          </a:p>
          <a:p>
            <a:pPr>
              <a:buFont typeface="Arial" pitchFamily="34" charset="0"/>
              <a:buChar char="•"/>
            </a:pPr>
            <a:r>
              <a:t>Verify vSphere vMotion requirements</a:t>
            </a:r>
          </a:p>
          <a:p>
            <a:pPr>
              <a:buFont typeface="Arial" pitchFamily="34" charset="0"/>
              <a:buChar char="•"/>
            </a:pPr>
            <a:r>
              <a:t>Migrate virtual machines using vSphere vMotion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7 - 43</a:t>
            </a:r>
            <a:endParaRPr lang="en-US" dirty="0"/>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indent="0">
              <a:buNone/>
            </a:pPr>
            <a:r>
              <a:t>Migration means moving a VM from one host, datastore, or vCenter Server instance to another host, datastore, or vCenter Server instance.</a:t>
            </a:r>
          </a:p>
          <a:p>
            <a:pPr marL="0" lvl="0" indent="0">
              <a:spcBef>
                <a:spcPts val="0"/>
              </a:spcBef>
              <a:spcAft>
                <a:spcPts val="0"/>
              </a:spcAft>
              <a:buNone/>
            </a:pPr>
            <a:r>
              <a:rPr lang="en-US" sz="2000" dirty="0">
                <a:solidFill>
                  <a:schemeClr val="tx2"/>
                </a:solidFill>
                <a:cs typeface="Calibri" pitchFamily="34" charset="0"/>
              </a:rPr>
              <a:t>Depending on the power state of the VM that you migrate, migration can be cold or hot:</a:t>
            </a:r>
          </a:p>
          <a:p>
            <a:pPr>
              <a:buFont typeface="Arial" pitchFamily="34" charset="0"/>
              <a:buChar char="•"/>
            </a:pPr>
            <a:r>
              <a:t>A cold migration involves moving a powered-off or suspended VM to a new host.</a:t>
            </a:r>
          </a:p>
          <a:p>
            <a:pPr>
              <a:buFont typeface="Arial" pitchFamily="34" charset="0"/>
              <a:buChar char="•"/>
            </a:pPr>
            <a:r>
              <a:t>A hot migration involves moving a powered-on VM to a new host.</a:t>
            </a:r>
          </a:p>
          <a:p>
            <a:pPr marL="0" indent="0">
              <a:buNone/>
            </a:pPr>
            <a:r>
              <a:t>Depending on the VM resource type, you can perform different types of migrations.</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About VM Migration</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7 - 44</a:t>
            </a:r>
            <a:endParaRPr lang="en-US" dirty="0"/>
          </a:p>
        </p:txBody>
      </p:sp>
      <p:graphicFrame>
        <p:nvGraphicFramePr>
          <p:cNvPr id="11366" name="Table 1"/>
          <p:cNvGraphicFramePr>
            <a:graphicFrameLocks noGrp="1"/>
          </p:cNvGraphicFramePr>
          <p:nvPr/>
        </p:nvGraphicFramePr>
        <p:xfrm>
          <a:off x="609600" y="3517557"/>
          <a:ext cx="10863072" cy="2839720"/>
        </p:xfrm>
        <a:graphic>
          <a:graphicData uri="http://schemas.openxmlformats.org/drawingml/2006/table">
            <a:tbl>
              <a:tblPr firstRow="1" bandRow="1">
                <a:tableStyleId>{6E25E649-3F16-4E02-A733-19D2CDBF48F0}</a:tableStyleId>
              </a:tblPr>
              <a:tblGrid>
                <a:gridCol w="4059936">
                  <a:extLst>
                    <a:ext uri="{9D8B030D-6E8A-4147-A177-3AD203B41FA5}">
                      <a16:colId xmlns:a16="http://schemas.microsoft.com/office/drawing/2014/main" val="20000"/>
                    </a:ext>
                  </a:extLst>
                </a:gridCol>
                <a:gridCol w="6803136">
                  <a:extLst>
                    <a:ext uri="{9D8B030D-6E8A-4147-A177-3AD203B41FA5}">
                      <a16:colId xmlns:a16="http://schemas.microsoft.com/office/drawing/2014/main" val="20001"/>
                    </a:ext>
                  </a:extLst>
                </a:gridCol>
              </a:tblGrid>
              <a:tr h="370840">
                <a:tc>
                  <a:txBody>
                    <a:bodyPr/>
                    <a:lstStyle/>
                    <a:p>
                      <a:pPr marL="0" indent="0" algn="l">
                        <a:buNone/>
                      </a:pPr>
                      <a:r>
                        <a:t>Migration Type</a:t>
                      </a:r>
                    </a:p>
                  </a:txBody>
                  <a:tcPr/>
                </a:tc>
                <a:tc>
                  <a:txBody>
                    <a:bodyPr/>
                    <a:lstStyle/>
                    <a:p>
                      <a:pPr marL="0" indent="0" algn="l">
                        <a:buNone/>
                      </a:pPr>
                      <a:r>
                        <a:t>Description</a:t>
                      </a:r>
                    </a:p>
                  </a:txBody>
                  <a:tcPr/>
                </a:tc>
                <a:extLst>
                  <a:ext uri="{0D108BD9-81ED-4DB2-BD59-A6C34878D82A}">
                    <a16:rowId xmlns:a16="http://schemas.microsoft.com/office/drawing/2014/main" val="10000"/>
                  </a:ext>
                </a:extLst>
              </a:tr>
              <a:tr h="370840">
                <a:tc>
                  <a:txBody>
                    <a:bodyPr/>
                    <a:lstStyle/>
                    <a:p>
                      <a:pPr marL="0" indent="0" algn="l">
                        <a:buNone/>
                      </a:pPr>
                      <a:r>
                        <a:t>Compute resource only</a:t>
                      </a:r>
                    </a:p>
                  </a:txBody>
                  <a:tcPr/>
                </a:tc>
                <a:tc>
                  <a:txBody>
                    <a:bodyPr/>
                    <a:lstStyle/>
                    <a:p>
                      <a:pPr marL="0" indent="0" algn="l">
                        <a:buNone/>
                      </a:pPr>
                      <a:r>
                        <a:t>Move VM, but not its storage, to another host.</a:t>
                      </a:r>
                      <a:br/>
                      <a:r>
                        <a:t>For a hot migration, vSphere vMotion is used to move the VM.</a:t>
                      </a:r>
                    </a:p>
                  </a:txBody>
                  <a:tcPr/>
                </a:tc>
                <a:extLst>
                  <a:ext uri="{0D108BD9-81ED-4DB2-BD59-A6C34878D82A}">
                    <a16:rowId xmlns:a16="http://schemas.microsoft.com/office/drawing/2014/main" val="10001"/>
                  </a:ext>
                </a:extLst>
              </a:tr>
              <a:tr h="370840">
                <a:tc>
                  <a:txBody>
                    <a:bodyPr/>
                    <a:lstStyle/>
                    <a:p>
                      <a:pPr marL="0" indent="0" algn="l">
                        <a:buNone/>
                      </a:pPr>
                      <a:r>
                        <a:t>Storage only</a:t>
                      </a:r>
                    </a:p>
                  </a:txBody>
                  <a:tcPr/>
                </a:tc>
                <a:tc>
                  <a:txBody>
                    <a:bodyPr/>
                    <a:lstStyle/>
                    <a:p>
                      <a:pPr marL="0" indent="0" algn="l">
                        <a:buNone/>
                      </a:pPr>
                      <a:r>
                        <a:t>Move a VM's storage, but not its host, to a new datastore.</a:t>
                      </a:r>
                      <a:br/>
                      <a:r>
                        <a:t>For a hot migration, vSphere Storage vMotion is used to move the VM.</a:t>
                      </a:r>
                    </a:p>
                  </a:txBody>
                  <a:tcPr/>
                </a:tc>
                <a:extLst>
                  <a:ext uri="{0D108BD9-81ED-4DB2-BD59-A6C34878D82A}">
                    <a16:rowId xmlns:a16="http://schemas.microsoft.com/office/drawing/2014/main" val="10002"/>
                  </a:ext>
                </a:extLst>
              </a:tr>
              <a:tr h="370840">
                <a:tc>
                  <a:txBody>
                    <a:bodyPr/>
                    <a:lstStyle/>
                    <a:p>
                      <a:pPr marL="0" indent="0" algn="l">
                        <a:buNone/>
                      </a:pPr>
                      <a:r>
                        <a:t>Both compute resource and storage</a:t>
                      </a:r>
                    </a:p>
                  </a:txBody>
                  <a:tcPr/>
                </a:tc>
                <a:tc>
                  <a:txBody>
                    <a:bodyPr/>
                    <a:lstStyle/>
                    <a:p>
                      <a:pPr marL="0" indent="0" algn="l">
                        <a:buNone/>
                      </a:pPr>
                      <a:r>
                        <a:t>Move a VM to another host and datastore.</a:t>
                      </a:r>
                      <a:br/>
                      <a:r>
                        <a:t>For a hot migration, vSphere vMotion and vSphere Storage vMotion are used to move the VM.</a:t>
                      </a:r>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000|333"/>
          <p:cNvPicPr>
            <a:picLocks noGrp="1" noChangeAspect="1"/>
          </p:cNvPicPr>
          <p:nvPr>
            <p:ph sz="half" idx="12"/>
          </p:nvPr>
        </p:nvPicPr>
        <p:blipFill>
          <a:blip r:embed="rId4"/>
          <a:stretch>
            <a:fillRect/>
          </a:stretch>
        </p:blipFill>
        <p:spPr>
          <a:xfrm>
            <a:off x="1790530" y="3517557"/>
            <a:ext cx="8610939" cy="2864193"/>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indent="0">
              <a:buNone/>
            </a:pPr>
            <a:r>
              <a:t>A vSphere vMotion migration moves a powered-on VM from one host to another. vSphere vMotion changes the compute resource only.</a:t>
            </a:r>
          </a:p>
          <a:p>
            <a:pPr marL="0" lvl="0" indent="0">
              <a:spcBef>
                <a:spcPts val="0"/>
              </a:spcBef>
              <a:spcAft>
                <a:spcPts val="0"/>
              </a:spcAft>
              <a:buNone/>
            </a:pPr>
            <a:r>
              <a:rPr lang="en-US" sz="2000" dirty="0">
                <a:solidFill>
                  <a:schemeClr val="tx2"/>
                </a:solidFill>
                <a:cs typeface="Calibri" pitchFamily="34" charset="0"/>
              </a:rPr>
              <a:t>vSphere vMotion provides the following capabilities:</a:t>
            </a:r>
          </a:p>
          <a:p>
            <a:pPr>
              <a:buFont typeface="Arial" pitchFamily="34" charset="0"/>
              <a:buChar char="•"/>
            </a:pPr>
            <a:r>
              <a:t>Improvement in overall hardware use</a:t>
            </a:r>
          </a:p>
          <a:p>
            <a:pPr>
              <a:buFont typeface="Arial" pitchFamily="34" charset="0"/>
              <a:buChar char="•"/>
            </a:pPr>
            <a:r>
              <a:t>Continuous VM operation while accommodating scheduled hardware downtime</a:t>
            </a:r>
          </a:p>
          <a:p>
            <a:pPr>
              <a:buFont typeface="Arial" pitchFamily="34" charset="0"/>
              <a:buChar char="•"/>
            </a:pPr>
            <a:r>
              <a:t>vSphere DRS to balance VMs across hosts</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About vSphere vMotion</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7 - 45</a:t>
            </a:r>
            <a:endParaRPr lang="en-US"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68|697"/>
          <p:cNvPicPr>
            <a:picLocks noGrp="1" noChangeAspect="1"/>
          </p:cNvPicPr>
          <p:nvPr>
            <p:ph sz="half" idx="12"/>
          </p:nvPr>
        </p:nvPicPr>
        <p:blipFill>
          <a:blip r:embed="rId4"/>
          <a:stretch>
            <a:fillRect/>
          </a:stretch>
        </p:blipFill>
        <p:spPr>
          <a:xfrm>
            <a:off x="609600" y="1583697"/>
            <a:ext cx="10972800" cy="4094240"/>
          </a:xfrm>
          <a:prstGeom prst="rect">
            <a:avLst/>
          </a:prstGeom>
        </p:spPr>
      </p:pic>
      <p:sp>
        <p:nvSpPr>
          <p:cNvPr id="2" name="Title 1"/>
          <p:cNvSpPr>
            <a:spLocks noGrp="1"/>
          </p:cNvSpPr>
          <p:nvPr>
            <p:ph type="title"/>
          </p:nvPr>
        </p:nvSpPr>
        <p:spPr>
          <a:xfrm>
            <a:off x="609600" y="330200"/>
            <a:ext cx="10972800" cy="355600"/>
          </a:xfrm>
        </p:spPr>
        <p:txBody>
          <a:bodyPr/>
          <a:lstStyle/>
          <a:p>
            <a:r>
              <a:t>Enabling vSphere vMotion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To enable vSphere vMotion, you must configure a VMkernel port with the vSphere vMotion service enabled on the source and destination host.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7 - 46</a:t>
            </a:r>
            <a:endParaRPr lang="en-US" dirty="0"/>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7 - 47</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1378" name="Video 11378|1000|500" title="Video 11378">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vSphere vMotion Migration Workflow</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The source host (ESXi01) and the destination host (ESXi02) can access the shared datastore that holds the VM’s files.</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37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378"/>
                                        </p:tgtEl>
                                      </p:cBhvr>
                                    </p:cmd>
                                  </p:childTnLst>
                                </p:cTn>
                              </p:par>
                            </p:childTnLst>
                          </p:cTn>
                        </p:par>
                      </p:childTnLst>
                    </p:cTn>
                  </p:par>
                </p:childTnLst>
              </p:cTn>
              <p:nextCondLst>
                <p:cond evt="onClick" delay="0">
                  <p:tgtEl>
                    <p:spTgt spid="11378"/>
                  </p:tgtEl>
                </p:cond>
              </p:nextCondLst>
            </p:seq>
            <p:video>
              <p:cMediaNode vol="80000">
                <p:cTn id="7" fill="hold" display="0">
                  <p:stCondLst>
                    <p:cond delay="indefinite"/>
                  </p:stCondLst>
                </p:cTn>
                <p:tgtEl>
                  <p:spTgt spid="11378"/>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VM Requirements for vSphere vMotion Migration</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For migration with vSphere vMotion, a VM must meet these requirements:</a:t>
            </a:r>
          </a:p>
          <a:p>
            <a:pPr>
              <a:buFont typeface="Arial" pitchFamily="34" charset="0"/>
              <a:buChar char="•"/>
            </a:pPr>
            <a:r>
              <a:t>If it uses an RDM disk, the RDM file and the LUN to which it maps must be accessible by the destination host.</a:t>
            </a:r>
          </a:p>
          <a:p>
            <a:pPr>
              <a:buFont typeface="Arial" pitchFamily="34" charset="0"/>
              <a:buChar char="•"/>
            </a:pPr>
            <a:r>
              <a:t>It must not have a connection to a virtual device, such as a CD/DVD or floppy drive, with a host-local image mounted.</a:t>
            </a:r>
          </a:p>
          <a:p>
            <a:pPr marL="0" indent="0">
              <a:buNone/>
            </a:pPr>
            <a:r>
              <a:t>In vSphere 7, you can use vSphere vMotion to migrate a VM with a device attached through a remote console.</a:t>
            </a:r>
          </a:p>
          <a:p>
            <a:pPr marL="0" indent="0">
              <a:buNone/>
            </a:pPr>
            <a:r>
              <a:t>Remote devices include physical devices or disk images on the client machine running the remote console.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7 - 48</a:t>
            </a:r>
            <a:endParaRPr lang="en-US" dirty="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Host Requirements for vSphere vMotion Migration (1)</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Source and destination hosts must have the following characteristics:</a:t>
            </a:r>
          </a:p>
          <a:p>
            <a:pPr>
              <a:buFont typeface="Arial" pitchFamily="34" charset="0"/>
              <a:buChar char="•"/>
            </a:pPr>
            <a:r>
              <a:t>Accessibility to all the VM’s storage:</a:t>
            </a:r>
          </a:p>
          <a:p>
            <a:pPr lvl="1">
              <a:buFont typeface="Calibri" pitchFamily="34" charset="0"/>
              <a:buChar char="–"/>
            </a:pPr>
            <a:r>
              <a:t>128 concurrent migrations are possible per VMFS or NFS datastore.</a:t>
            </a:r>
          </a:p>
          <a:p>
            <a:pPr lvl="1">
              <a:buFont typeface="Calibri" pitchFamily="34" charset="0"/>
              <a:buChar char="–"/>
            </a:pPr>
            <a:r>
              <a:t>If the swap file location on the destination host differs from the swap file location on the source host, the swap file is copied to the new location.</a:t>
            </a:r>
          </a:p>
          <a:p>
            <a:pPr>
              <a:buFont typeface="Arial" pitchFamily="34" charset="0"/>
              <a:buChar char="•"/>
            </a:pPr>
            <a:r>
              <a:t>VMkernel port with vSphere vMotion enabled</a:t>
            </a:r>
          </a:p>
          <a:p>
            <a:pPr>
              <a:buFont typeface="Arial" pitchFamily="34" charset="0"/>
              <a:buChar char="•"/>
            </a:pPr>
            <a:r>
              <a:t>Matching management network IP address families (IPv4 or IPv6) between the source and destination hosts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7 - 49</a:t>
            </a:r>
            <a:endParaRPr lang="en-US"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1: Creating Templates and Clones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222"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Host Requirements for vSphere vMotion Migration (2)</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a:buFont typeface="Arial" pitchFamily="34" charset="0"/>
              <a:buChar char="•"/>
            </a:pPr>
            <a:r>
              <a:t>At least a 1 Gigabit Ethernet (1 GigE) network:</a:t>
            </a:r>
          </a:p>
          <a:p>
            <a:pPr lvl="1">
              <a:buFont typeface="Calibri" pitchFamily="34" charset="0"/>
              <a:buChar char="–"/>
            </a:pPr>
            <a:r>
              <a:t>Each active vSphere vMotion process requires a minimum throughput of 250 Mbit/second on the vSphere vMotion network.</a:t>
            </a:r>
          </a:p>
          <a:p>
            <a:pPr lvl="1">
              <a:buFont typeface="Calibri" pitchFamily="34" charset="0"/>
              <a:buChar char="–"/>
            </a:pPr>
            <a:r>
              <a:t>Concurrent migrations are limited to four on a 1 Gbps network.</a:t>
            </a:r>
          </a:p>
          <a:p>
            <a:pPr lvl="1">
              <a:buFont typeface="Calibri" pitchFamily="34" charset="0"/>
              <a:buChar char="–"/>
            </a:pPr>
            <a:r>
              <a:t>Concurrent migrations are limited to eight on a 10 Gbps (or faster) network.</a:t>
            </a:r>
          </a:p>
          <a:p>
            <a:pPr lvl="1">
              <a:buFont typeface="Calibri" pitchFamily="34" charset="0"/>
              <a:buChar char="–"/>
            </a:pPr>
            <a:r>
              <a:t>For better performance, dedicate at least two port groups to the vSphere vMotion traffic.</a:t>
            </a:r>
          </a:p>
          <a:p>
            <a:pPr>
              <a:buFont typeface="Arial" pitchFamily="34" charset="0"/>
              <a:buChar char="•"/>
            </a:pPr>
            <a:r>
              <a:t>Compatible CPUs:</a:t>
            </a:r>
          </a:p>
          <a:p>
            <a:pPr lvl="1">
              <a:buFont typeface="Calibri" pitchFamily="34" charset="0"/>
              <a:buChar char="–"/>
            </a:pPr>
            <a:r>
              <a:t>The CPU feature sets of both the source host and the destination host must be compatible.</a:t>
            </a:r>
          </a:p>
          <a:p>
            <a:pPr lvl="1">
              <a:buFont typeface="Calibri" pitchFamily="34" charset="0"/>
              <a:buChar char="–"/>
            </a:pPr>
            <a:r>
              <a:t>Some features can be hidden by using Enhanced vMotion Compatibility or compatibility masks.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7 - 50</a:t>
            </a:r>
            <a:endParaRPr lang="en-US" dirty="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Checking vSphere vMotion Errors</a:t>
            </a:r>
          </a:p>
        </p:txBody>
      </p:sp>
      <p:pic>
        <p:nvPicPr>
          <p:cNvPr id="3" name="Content Placeholder 2|943|572"/>
          <p:cNvPicPr>
            <a:picLocks noGrp="1" noChangeAspect="1"/>
          </p:cNvPicPr>
          <p:nvPr>
            <p:ph sz="half" idx="1"/>
          </p:nvPr>
        </p:nvPicPr>
        <p:blipFill>
          <a:blip r:embed="rId4"/>
          <a:stretch>
            <a:fillRect/>
          </a:stretch>
        </p:blipFill>
        <p:spPr>
          <a:xfrm>
            <a:off x="4277821" y="914400"/>
            <a:ext cx="7308000" cy="4432848"/>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When you select the host and cluster, a validation check is performed to verify that most vSphere vMotion requirements are met.</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7 - 51</a:t>
            </a:r>
            <a:endParaRPr lang="en-US" dirty="0"/>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Encrypted vSphere vMotion</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For VMs that are not encrypted, select one of the following encrypted vSphere vMotion menu items:</a:t>
            </a:r>
          </a:p>
          <a:p>
            <a:pPr>
              <a:buFont typeface="Arial" pitchFamily="34" charset="0"/>
              <a:buChar char="•"/>
            </a:pPr>
            <a:r>
              <a:rPr lang="en-US" sz="2000" b="1" dirty="0">
                <a:solidFill>
                  <a:srgbClr val="000000"/>
                </a:solidFill>
                <a:cs typeface="Courier New" pitchFamily="49" charset="0"/>
              </a:rPr>
              <a:t>Disabled</a:t>
            </a:r>
            <a:r>
              <a:t>.</a:t>
            </a:r>
          </a:p>
          <a:p>
            <a:pPr>
              <a:buFont typeface="Arial" pitchFamily="34" charset="0"/>
              <a:buChar char="•"/>
            </a:pPr>
            <a:r>
              <a:rPr lang="en-US" sz="2000" b="1" dirty="0">
                <a:solidFill>
                  <a:srgbClr val="000000"/>
                </a:solidFill>
                <a:cs typeface="Courier New" pitchFamily="49" charset="0"/>
              </a:rPr>
              <a:t>Opportunistic</a:t>
            </a:r>
            <a:r>
              <a:t> (default): Encrypted vSphere vMotion is used if the source and destination hosts support it.</a:t>
            </a:r>
          </a:p>
          <a:p>
            <a:pPr>
              <a:buFont typeface="Arial" pitchFamily="34" charset="0"/>
              <a:buChar char="•"/>
            </a:pPr>
            <a:r>
              <a:rPr lang="en-US" sz="2000" b="1" dirty="0">
                <a:solidFill>
                  <a:srgbClr val="000000"/>
                </a:solidFill>
                <a:cs typeface="Courier New" pitchFamily="49" charset="0"/>
              </a:rPr>
              <a:t>Required</a:t>
            </a:r>
            <a:r>
              <a:t>: If the source or destination host does not support encrypted vSphere vMotion, the migration fails.</a:t>
            </a:r>
          </a:p>
        </p:txBody>
      </p:sp>
      <p:pic>
        <p:nvPicPr>
          <p:cNvPr id="4" name="Content Placeholder 3|1743|864"/>
          <p:cNvPicPr>
            <a:picLocks noGrp="1" noChangeAspect="1"/>
          </p:cNvPicPr>
          <p:nvPr>
            <p:ph sz="half" idx="2"/>
          </p:nvPr>
        </p:nvPicPr>
        <p:blipFill>
          <a:blip r:embed="rId4"/>
          <a:stretch>
            <a:fillRect/>
          </a:stretch>
        </p:blipFill>
        <p:spPr>
          <a:xfrm>
            <a:off x="6168396" y="1694971"/>
            <a:ext cx="5400000" cy="2676764"/>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7 - 52</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When migrating encrypted VMs, you always use encrypted vSphere vMotion.</a:t>
            </a: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Cross vCenter Migrations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With vSphere vMotion, you can migrate VMs between linked vCenter Server systems.</a:t>
            </a:r>
          </a:p>
          <a:p>
            <a:pPr marL="0" lvl="0" indent="0">
              <a:spcBef>
                <a:spcPts val="0"/>
              </a:spcBef>
              <a:spcAft>
                <a:spcPts val="0"/>
              </a:spcAft>
              <a:buNone/>
            </a:pPr>
            <a:r>
              <a:rPr lang="en-US" sz="2000" dirty="0">
                <a:solidFill>
                  <a:schemeClr val="tx2"/>
                </a:solidFill>
                <a:cs typeface="Calibri" pitchFamily="34" charset="0"/>
              </a:rPr>
              <a:t>Migration of VMs across vCenter Server instances is helpful in the following cases:</a:t>
            </a:r>
          </a:p>
          <a:p>
            <a:pPr>
              <a:buFont typeface="Arial" pitchFamily="34" charset="0"/>
              <a:buChar char="•"/>
            </a:pPr>
            <a:r>
              <a:t>Balancing workloads across clusters and vCenter Server instances that are in the same site or in another geographical area.</a:t>
            </a:r>
          </a:p>
          <a:p>
            <a:pPr>
              <a:buFont typeface="Arial" pitchFamily="34" charset="0"/>
              <a:buChar char="•"/>
            </a:pPr>
            <a:r>
              <a:t>Moving VMs between environments that have different purposes, for example, from a development environment to production environment.</a:t>
            </a:r>
          </a:p>
          <a:p>
            <a:pPr>
              <a:buFont typeface="Arial" pitchFamily="34" charset="0"/>
              <a:buChar char="•"/>
            </a:pPr>
            <a:r>
              <a:t>Moving VMs to meet different Service Level Agreements (SLAs) for storage space, performance, and so 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7 - 53</a:t>
            </a:r>
            <a:endParaRPr lang="en-US" dirty="0"/>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Cross vCenter migrations have the following requirements:</a:t>
            </a:r>
          </a:p>
          <a:p>
            <a:pPr>
              <a:buFont typeface="Arial" pitchFamily="34" charset="0"/>
              <a:buChar char="•"/>
            </a:pPr>
            <a:r>
              <a:t>ESXi hosts and vCenter Server systems must be at vSphere 6.0 or later.</a:t>
            </a:r>
          </a:p>
          <a:p>
            <a:pPr>
              <a:buFont typeface="Arial" pitchFamily="34" charset="0"/>
              <a:buChar char="•"/>
            </a:pPr>
            <a:r>
              <a:t>vCenter Server instances must be in Enhanced Linked Mode.</a:t>
            </a:r>
          </a:p>
          <a:p>
            <a:pPr>
              <a:buFont typeface="Arial" pitchFamily="34" charset="0"/>
              <a:buChar char="•"/>
            </a:pPr>
            <a:r>
              <a:t>Hosts must be time-synchronized.</a:t>
            </a:r>
          </a:p>
        </p:txBody>
      </p:sp>
      <p:pic>
        <p:nvPicPr>
          <p:cNvPr id="5" name="Content Placeholder 2|1000|497">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460189" y="2756290"/>
            <a:ext cx="7271623"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Cross vCenter Migration Requirements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7 - 54</a:t>
            </a:r>
            <a:endParaRPr lang="en-US" dirty="0"/>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Network Checks for Cross vCenter Migrations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vCenter Server performs several network compatibility checks to prevent the following configuration problems:</a:t>
            </a:r>
          </a:p>
          <a:p>
            <a:pPr>
              <a:buFont typeface="Arial" pitchFamily="34" charset="0"/>
              <a:buChar char="•"/>
            </a:pPr>
            <a:r>
              <a:t>MAC address incompatibility on the destination host</a:t>
            </a:r>
          </a:p>
          <a:p>
            <a:pPr>
              <a:buFont typeface="Arial" pitchFamily="34" charset="0"/>
              <a:buChar char="•"/>
            </a:pPr>
            <a:r>
              <a:t>vSphere vMotion migration from a distributed switch to a standard switch</a:t>
            </a:r>
          </a:p>
          <a:p>
            <a:pPr>
              <a:buFont typeface="Arial" pitchFamily="34" charset="0"/>
              <a:buChar char="•"/>
            </a:pPr>
            <a:r>
              <a:t>vSphere vMotion migration between distributed switches of different versions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7 - 55</a:t>
            </a:r>
            <a:endParaRPr lang="en-US" dirty="0"/>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VMkernel Networking Layer and TCP/IP Stacks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indent="0">
              <a:buNone/>
            </a:pPr>
            <a:r>
              <a:t>The VMkernel networking layer provides connectivity to hosts and handles the standard system traffic of vSphere vMotion, IP storage, vSphere Fault Tolerance, vSAN, and others.</a:t>
            </a:r>
          </a:p>
          <a:p>
            <a:pPr marL="0" lvl="0" indent="0">
              <a:spcBef>
                <a:spcPts val="0"/>
              </a:spcBef>
              <a:spcAft>
                <a:spcPts val="0"/>
              </a:spcAft>
              <a:buNone/>
            </a:pPr>
            <a:r>
              <a:rPr lang="en-US" sz="2000" dirty="0">
                <a:solidFill>
                  <a:schemeClr val="tx2"/>
                </a:solidFill>
                <a:cs typeface="Calibri" pitchFamily="34" charset="0"/>
              </a:rPr>
              <a:t>TCP/IP stacks at the VMkernel level:</a:t>
            </a:r>
          </a:p>
          <a:p>
            <a:pPr>
              <a:buFont typeface="Arial" pitchFamily="34" charset="0"/>
              <a:buChar char="•"/>
            </a:pPr>
            <a:r>
              <a:t>Default TCP/IP stack</a:t>
            </a:r>
          </a:p>
          <a:p>
            <a:pPr>
              <a:buFont typeface="Arial" pitchFamily="34" charset="0"/>
              <a:buChar char="•"/>
            </a:pPr>
            <a:r>
              <a:t>vSphere vMotion TCP/IP stack</a:t>
            </a:r>
          </a:p>
          <a:p>
            <a:pPr>
              <a:buFont typeface="Arial" pitchFamily="34" charset="0"/>
              <a:buChar char="•"/>
            </a:pPr>
            <a:r>
              <a:t>Provisioning TCP/IP stack</a:t>
            </a:r>
          </a:p>
          <a:p>
            <a:pPr>
              <a:buFont typeface="Arial" pitchFamily="34" charset="0"/>
              <a:buChar char="•"/>
            </a:pPr>
            <a:r>
              <a:t>Custom TCP/IP stacks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7 - 56</a:t>
            </a:r>
            <a:endParaRPr lang="en-US" dirty="0"/>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000|563"/>
          <p:cNvPicPr>
            <a:picLocks noGrp="1" noChangeAspect="1"/>
          </p:cNvPicPr>
          <p:nvPr>
            <p:ph sz="half" idx="12"/>
          </p:nvPr>
        </p:nvPicPr>
        <p:blipFill>
          <a:blip r:embed="rId4"/>
          <a:stretch>
            <a:fillRect/>
          </a:stretch>
        </p:blipFill>
        <p:spPr>
          <a:xfrm>
            <a:off x="1982052" y="1583697"/>
            <a:ext cx="8227895" cy="4628191"/>
          </a:xfrm>
          <a:prstGeom prst="rect">
            <a:avLst/>
          </a:prstGeom>
        </p:spPr>
      </p:pic>
      <p:sp>
        <p:nvSpPr>
          <p:cNvPr id="2" name="Title 1"/>
          <p:cNvSpPr>
            <a:spLocks noGrp="1"/>
          </p:cNvSpPr>
          <p:nvPr>
            <p:ph type="title"/>
          </p:nvPr>
        </p:nvSpPr>
        <p:spPr>
          <a:xfrm>
            <a:off x="609600" y="330200"/>
            <a:ext cx="10972800" cy="355600"/>
          </a:xfrm>
        </p:spPr>
        <p:txBody>
          <a:bodyPr/>
          <a:lstStyle/>
          <a:p>
            <a:r>
              <a:t>vSphere vMotion TCP/IP Stacks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Each ESXi host has a second TCP/IP stack that is dedicated to vSphere vMotion migration.</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7 - 57</a:t>
            </a:r>
            <a:endParaRPr lang="en-US" dirty="0"/>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Long-Distance vSphere vMotion Migration</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Long-distance vSphere vMotion migration is an extension of cross vCenter migration.</a:t>
            </a:r>
          </a:p>
          <a:p>
            <a:pPr marL="0" indent="0">
              <a:buNone/>
            </a:pPr>
            <a:r>
              <a:t>vCenter Server instances are spread across large geographic distances and where the latency across sites is high.</a:t>
            </a:r>
          </a:p>
          <a:p>
            <a:pPr marL="0" lvl="0" indent="0">
              <a:spcBef>
                <a:spcPts val="0"/>
              </a:spcBef>
              <a:spcAft>
                <a:spcPts val="0"/>
              </a:spcAft>
              <a:buNone/>
            </a:pPr>
            <a:r>
              <a:rPr lang="en-US" sz="2000" dirty="0">
                <a:solidFill>
                  <a:schemeClr val="tx2"/>
                </a:solidFill>
                <a:cs typeface="Calibri" pitchFamily="34" charset="0"/>
              </a:rPr>
              <a:t>Use cases for long-distance vSphere vMotion migration:</a:t>
            </a:r>
          </a:p>
          <a:p>
            <a:pPr>
              <a:buFont typeface="Arial" pitchFamily="34" charset="0"/>
              <a:buChar char="•"/>
            </a:pPr>
            <a:r>
              <a:t>Permanent migrations </a:t>
            </a:r>
          </a:p>
          <a:p>
            <a:pPr>
              <a:buFont typeface="Arial" pitchFamily="34" charset="0"/>
              <a:buChar char="•"/>
            </a:pPr>
            <a:r>
              <a:t>Disaster avoidance</a:t>
            </a:r>
          </a:p>
          <a:p>
            <a:pPr>
              <a:buFont typeface="Arial" pitchFamily="34" charset="0"/>
              <a:buChar char="•"/>
            </a:pPr>
            <a:r>
              <a:t>Site Recovery Manager and disaster avoidance testing</a:t>
            </a:r>
          </a:p>
          <a:p>
            <a:pPr>
              <a:buFont typeface="Arial" pitchFamily="34" charset="0"/>
              <a:buChar char="•"/>
            </a:pPr>
            <a:r>
              <a:t>Multisite load balancing </a:t>
            </a:r>
          </a:p>
          <a:p>
            <a:pPr>
              <a:buFont typeface="Arial" pitchFamily="34" charset="0"/>
              <a:buChar char="•"/>
            </a:pPr>
            <a:r>
              <a:t>Follow-the-sun scenario support</a:t>
            </a:r>
          </a:p>
        </p:txBody>
      </p:sp>
      <p:pic>
        <p:nvPicPr>
          <p:cNvPr id="4" name="Content Placeholder 3|999|554"/>
          <p:cNvPicPr>
            <a:picLocks noGrp="1" noChangeAspect="1"/>
          </p:cNvPicPr>
          <p:nvPr>
            <p:ph sz="half" idx="2"/>
          </p:nvPr>
        </p:nvPicPr>
        <p:blipFill>
          <a:blip r:embed="rId4"/>
          <a:stretch>
            <a:fillRect/>
          </a:stretch>
        </p:blipFill>
        <p:spPr>
          <a:xfrm>
            <a:off x="6168396" y="914400"/>
            <a:ext cx="5400000" cy="2994594"/>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7 - 58</a:t>
            </a:r>
            <a:endParaRPr lang="en-US" dirty="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Networking Prerequisites for Long-Distance vSphere vMotion</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Long-distance vSphere vMotion migrations must connect over layer 3 connections:</a:t>
            </a:r>
          </a:p>
          <a:p>
            <a:pPr>
              <a:buFont typeface="Arial" pitchFamily="34" charset="0"/>
              <a:buChar char="•"/>
            </a:pPr>
            <a:r>
              <a:t>Virtual machine network:</a:t>
            </a:r>
          </a:p>
          <a:p>
            <a:pPr lvl="1">
              <a:buFont typeface="Calibri" pitchFamily="34" charset="0"/>
              <a:buChar char="—"/>
            </a:pPr>
            <a:r>
              <a:t>L2 connection.</a:t>
            </a:r>
          </a:p>
          <a:p>
            <a:pPr lvl="1">
              <a:buFont typeface="Calibri" pitchFamily="34" charset="0"/>
              <a:buChar char="—"/>
            </a:pPr>
            <a:r>
              <a:t>Same VM IP address is available at the destination.</a:t>
            </a:r>
          </a:p>
          <a:p>
            <a:pPr>
              <a:buFont typeface="Arial" pitchFamily="34" charset="0"/>
              <a:buChar char="•"/>
            </a:pPr>
            <a:r>
              <a:t>vSphere vMotion network: </a:t>
            </a:r>
          </a:p>
          <a:p>
            <a:pPr lvl="1">
              <a:buFont typeface="Calibri" pitchFamily="34" charset="0"/>
              <a:buChar char="—"/>
            </a:pPr>
            <a:r>
              <a:t>L3 connection.</a:t>
            </a:r>
          </a:p>
          <a:p>
            <a:pPr lvl="1">
              <a:buFont typeface="Calibri" pitchFamily="34" charset="0"/>
              <a:buChar char="—"/>
            </a:pPr>
            <a:r>
              <a:t>Secure (if you are not using vSphere 6.5 or later encrypted vSphere vMotion).</a:t>
            </a:r>
          </a:p>
          <a:p>
            <a:pPr lvl="1">
              <a:buFont typeface="Calibri" pitchFamily="34" charset="0"/>
              <a:buChar char="—"/>
            </a:pPr>
            <a:r>
              <a:t>250 Mbps per vSphere vMotion operation.</a:t>
            </a:r>
          </a:p>
          <a:p>
            <a:pPr lvl="1">
              <a:buFont typeface="Calibri" pitchFamily="34" charset="0"/>
              <a:buChar char="—"/>
            </a:pPr>
            <a:r>
              <a:t>Round-trip time between hosts can take up to 150 milliseconds.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7 - 59</a:t>
            </a:r>
            <a:endParaRPr lang="en-US"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Create a template of a virtual machine</a:t>
            </a:r>
          </a:p>
          <a:p>
            <a:pPr>
              <a:buFont typeface="Arial" pitchFamily="34" charset="0"/>
              <a:buChar char="•"/>
            </a:pPr>
            <a:r>
              <a:t>Deploy a virtual machine from a template</a:t>
            </a:r>
          </a:p>
          <a:p>
            <a:pPr>
              <a:buFont typeface="Arial" pitchFamily="34" charset="0"/>
              <a:buChar char="•"/>
            </a:pPr>
            <a:r>
              <a:t>Clone a virtual machine</a:t>
            </a:r>
          </a:p>
          <a:p>
            <a:pPr>
              <a:buFont typeface="Arial" pitchFamily="34" charset="0"/>
              <a:buChar char="•"/>
            </a:pPr>
            <a:r>
              <a:t>Create customization specifications for guest operating systems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7 - 6</a:t>
            </a:r>
            <a:endParaRPr lang="en-US" dirty="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19: vSphere vMotion Migrations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Configure vSphere vMotion networking and migrate virtual machines using vSphere vMotion:</a:t>
            </a:r>
          </a:p>
          <a:p>
            <a:pPr>
              <a:buFont typeface="+mj-lt"/>
              <a:buAutoNum type="arabicPeriod"/>
            </a:pPr>
            <a:r>
              <a:t>Configure vSphere vMotion Networking on sa-esxi-01.vclass.local</a:t>
            </a:r>
          </a:p>
          <a:p>
            <a:pPr>
              <a:buFont typeface="+mj-lt"/>
              <a:buAutoNum type="arabicPeriod" startAt="2"/>
            </a:pPr>
            <a:r>
              <a:t>Configure vSphere vMotion Networking on sa-esxi-02.vclass.local</a:t>
            </a:r>
          </a:p>
          <a:p>
            <a:pPr>
              <a:buFont typeface="+mj-lt"/>
              <a:buAutoNum type="arabicPeriod" startAt="3"/>
            </a:pPr>
            <a:r>
              <a:t>Prepare Virtual Machines for vSphere vMotion Migration</a:t>
            </a:r>
          </a:p>
          <a:p>
            <a:pPr>
              <a:buFont typeface="+mj-lt"/>
              <a:buAutoNum type="arabicPeriod" startAt="4"/>
            </a:pPr>
            <a:r>
              <a:t>Migrate Virtual Machines Using vSphere vMotion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7 - 60</a:t>
            </a:r>
            <a:endParaRPr lang="en-US"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Recognize the types of VM migrations that you can perform within a vCenter Server instance and across vCenter Server instances</a:t>
            </a:r>
          </a:p>
          <a:p>
            <a:pPr>
              <a:buFont typeface="Arial" pitchFamily="34" charset="0"/>
              <a:buChar char="•"/>
            </a:pPr>
            <a:r>
              <a:t>Explain how vSphere vMotion works</a:t>
            </a:r>
          </a:p>
          <a:p>
            <a:pPr>
              <a:buFont typeface="Arial" pitchFamily="34" charset="0"/>
              <a:buChar char="•"/>
            </a:pPr>
            <a:r>
              <a:t>Verify vSphere vMotion requirements</a:t>
            </a:r>
          </a:p>
          <a:p>
            <a:pPr>
              <a:buFont typeface="Arial" pitchFamily="34" charset="0"/>
              <a:buChar char="•"/>
            </a:pPr>
            <a:r>
              <a:t>Migrate virtual machines using vSphere vMotion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7 - 61</a:t>
            </a:r>
            <a:endParaRPr lang="en-US"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5: Enhanced vMotion Compatibility</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43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Enhanced vMotion Compatibility</a:t>
            </a:r>
          </a:p>
          <a:p>
            <a:pPr>
              <a:buFont typeface="Arial" pitchFamily="34" charset="0"/>
              <a:buChar char="•"/>
            </a:pPr>
            <a:r>
              <a:t>Configure EVC mode on a vSphere cluster</a:t>
            </a:r>
          </a:p>
          <a:p>
            <a:pPr>
              <a:buFont typeface="Arial" pitchFamily="34" charset="0"/>
              <a:buChar char="•"/>
            </a:pPr>
            <a:r>
              <a:t>Explain how per-VM EVC mode works with vSphere vMotion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7 - 63</a:t>
            </a:r>
            <a:endParaRPr lang="en-US" dirty="0"/>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t>CPU Constraints on vSphere vMotion Migration</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CPU compatibility between source and target hosts is a vSphere vMotion requirement that must be met.</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7 - 64</a:t>
            </a:r>
            <a:endParaRPr lang="en-US" dirty="0"/>
          </a:p>
        </p:txBody>
      </p:sp>
      <p:graphicFrame>
        <p:nvGraphicFramePr>
          <p:cNvPr id="11437" name="Table 1"/>
          <p:cNvGraphicFramePr>
            <a:graphicFrameLocks noGrp="1"/>
          </p:cNvGraphicFramePr>
          <p:nvPr/>
        </p:nvGraphicFramePr>
        <p:xfrm>
          <a:off x="609600" y="1583697"/>
          <a:ext cx="10972800" cy="4389120"/>
        </p:xfrm>
        <a:graphic>
          <a:graphicData uri="http://schemas.openxmlformats.org/drawingml/2006/table">
            <a:tbl>
              <a:tblPr firstRow="1" bandRow="1">
                <a:tableStyleId>{6E25E649-3F16-4E02-A733-19D2CDBF48F0}</a:tableStyleId>
              </a:tblPr>
              <a:tblGrid>
                <a:gridCol w="3730752">
                  <a:extLst>
                    <a:ext uri="{9D8B030D-6E8A-4147-A177-3AD203B41FA5}">
                      <a16:colId xmlns:a16="http://schemas.microsoft.com/office/drawing/2014/main" val="20000"/>
                    </a:ext>
                  </a:extLst>
                </a:gridCol>
                <a:gridCol w="3401568">
                  <a:extLst>
                    <a:ext uri="{9D8B030D-6E8A-4147-A177-3AD203B41FA5}">
                      <a16:colId xmlns:a16="http://schemas.microsoft.com/office/drawing/2014/main" val="20001"/>
                    </a:ext>
                  </a:extLst>
                </a:gridCol>
                <a:gridCol w="3840480">
                  <a:extLst>
                    <a:ext uri="{9D8B030D-6E8A-4147-A177-3AD203B41FA5}">
                      <a16:colId xmlns:a16="http://schemas.microsoft.com/office/drawing/2014/main" val="20002"/>
                    </a:ext>
                  </a:extLst>
                </a:gridCol>
              </a:tblGrid>
              <a:tr h="370840">
                <a:tc>
                  <a:txBody>
                    <a:bodyPr/>
                    <a:lstStyle/>
                    <a:p>
                      <a:pPr marL="0" indent="0" algn="l">
                        <a:buNone/>
                      </a:pPr>
                      <a:r>
                        <a:t>CPU Characteristics</a:t>
                      </a:r>
                    </a:p>
                  </a:txBody>
                  <a:tcPr/>
                </a:tc>
                <a:tc>
                  <a:txBody>
                    <a:bodyPr/>
                    <a:lstStyle/>
                    <a:p>
                      <a:pPr marL="0" indent="0" algn="l">
                        <a:buNone/>
                      </a:pPr>
                      <a:r>
                        <a:t>Exact Match Required By Source Host and Target Host</a:t>
                      </a:r>
                    </a:p>
                  </a:txBody>
                  <a:tcPr/>
                </a:tc>
                <a:tc>
                  <a:txBody>
                    <a:bodyPr/>
                    <a:lstStyle/>
                    <a:p>
                      <a:pPr marL="0" indent="0" algn="l">
                        <a:buNone/>
                      </a:pPr>
                      <a:r>
                        <a:t>Reason</a:t>
                      </a:r>
                    </a:p>
                  </a:txBody>
                  <a:tcPr/>
                </a:tc>
                <a:extLst>
                  <a:ext uri="{0D108BD9-81ED-4DB2-BD59-A6C34878D82A}">
                    <a16:rowId xmlns:a16="http://schemas.microsoft.com/office/drawing/2014/main" val="10000"/>
                  </a:ext>
                </a:extLst>
              </a:tr>
              <a:tr h="370840">
                <a:tc>
                  <a:txBody>
                    <a:bodyPr/>
                    <a:lstStyle/>
                    <a:p>
                      <a:pPr marL="0" indent="0" algn="l">
                        <a:buNone/>
                      </a:pPr>
                      <a:r>
                        <a:t>Clock speeds, cache sizes, hyperthreading, and number of cores</a:t>
                      </a:r>
                    </a:p>
                  </a:txBody>
                  <a:tcPr/>
                </a:tc>
                <a:tc>
                  <a:txBody>
                    <a:bodyPr/>
                    <a:lstStyle/>
                    <a:p>
                      <a:pPr marL="0" indent="0" algn="l">
                        <a:buNone/>
                      </a:pPr>
                      <a:r>
                        <a:t>N/A</a:t>
                      </a:r>
                    </a:p>
                  </a:txBody>
                  <a:tcPr/>
                </a:tc>
                <a:tc>
                  <a:txBody>
                    <a:bodyPr/>
                    <a:lstStyle/>
                    <a:p>
                      <a:pPr marL="0" indent="0" algn="l">
                        <a:buNone/>
                      </a:pPr>
                      <a:r>
                        <a:t>The VMkernel virtualizes these characteristics.</a:t>
                      </a:r>
                    </a:p>
                  </a:txBody>
                  <a:tcPr/>
                </a:tc>
                <a:extLst>
                  <a:ext uri="{0D108BD9-81ED-4DB2-BD59-A6C34878D82A}">
                    <a16:rowId xmlns:a16="http://schemas.microsoft.com/office/drawing/2014/main" val="10001"/>
                  </a:ext>
                </a:extLst>
              </a:tr>
              <a:tr h="370840">
                <a:tc>
                  <a:txBody>
                    <a:bodyPr/>
                    <a:lstStyle/>
                    <a:p>
                      <a:pPr marL="0" indent="0" algn="l">
                        <a:buNone/>
                      </a:pPr>
                      <a:r>
                        <a:t>Manufacturer (Intel or AMD) family and generation (Opteron4, Intel Westmere)</a:t>
                      </a:r>
                    </a:p>
                  </a:txBody>
                  <a:tcPr/>
                </a:tc>
                <a:tc>
                  <a:txBody>
                    <a:bodyPr/>
                    <a:lstStyle/>
                    <a:p>
                      <a:pPr marL="0" indent="0" algn="l">
                        <a:buNone/>
                      </a:pPr>
                      <a:r>
                        <a:t>Applicable</a:t>
                      </a:r>
                    </a:p>
                  </a:txBody>
                  <a:tcPr/>
                </a:tc>
                <a:tc>
                  <a:txBody>
                    <a:bodyPr/>
                    <a:lstStyle/>
                    <a:p>
                      <a:pPr marL="0" indent="0" algn="l">
                        <a:buNone/>
                      </a:pPr>
                      <a:r>
                        <a:t>Instruction sets contain many small differences.</a:t>
                      </a:r>
                    </a:p>
                  </a:txBody>
                  <a:tcPr/>
                </a:tc>
                <a:extLst>
                  <a:ext uri="{0D108BD9-81ED-4DB2-BD59-A6C34878D82A}">
                    <a16:rowId xmlns:a16="http://schemas.microsoft.com/office/drawing/2014/main" val="10002"/>
                  </a:ext>
                </a:extLst>
              </a:tr>
              <a:tr h="370840">
                <a:tc>
                  <a:txBody>
                    <a:bodyPr/>
                    <a:lstStyle/>
                    <a:p>
                      <a:pPr marL="0" indent="0" algn="l">
                        <a:buNone/>
                      </a:pPr>
                      <a:r>
                        <a:t>Presence or absence of SSE3, SSSE3, or SSE4.1 instructions</a:t>
                      </a:r>
                    </a:p>
                  </a:txBody>
                  <a:tcPr/>
                </a:tc>
                <a:tc>
                  <a:txBody>
                    <a:bodyPr/>
                    <a:lstStyle/>
                    <a:p>
                      <a:pPr marL="0" indent="0" algn="l">
                        <a:buNone/>
                      </a:pPr>
                      <a:r>
                        <a:t>Applicable</a:t>
                      </a:r>
                    </a:p>
                  </a:txBody>
                  <a:tcPr/>
                </a:tc>
                <a:tc>
                  <a:txBody>
                    <a:bodyPr/>
                    <a:lstStyle/>
                    <a:p>
                      <a:pPr marL="0" indent="0" algn="l">
                        <a:buNone/>
                      </a:pPr>
                      <a:r>
                        <a:t>Multimedia instructions are usable directly by applications.</a:t>
                      </a:r>
                    </a:p>
                  </a:txBody>
                  <a:tcPr/>
                </a:tc>
                <a:extLst>
                  <a:ext uri="{0D108BD9-81ED-4DB2-BD59-A6C34878D82A}">
                    <a16:rowId xmlns:a16="http://schemas.microsoft.com/office/drawing/2014/main" val="10003"/>
                  </a:ext>
                </a:extLst>
              </a:tr>
              <a:tr h="370840">
                <a:tc rowSpan="2">
                  <a:txBody>
                    <a:bodyPr/>
                    <a:lstStyle/>
                    <a:p>
                      <a:pPr marL="0" indent="0" algn="l">
                        <a:buNone/>
                      </a:pPr>
                      <a:r>
                        <a:t>Virtualization hardware assist</a:t>
                      </a:r>
                    </a:p>
                  </a:txBody>
                  <a:tcPr/>
                </a:tc>
                <a:tc>
                  <a:txBody>
                    <a:bodyPr/>
                    <a:lstStyle/>
                    <a:p>
                      <a:pPr marL="0" indent="0" algn="l">
                        <a:buNone/>
                      </a:pPr>
                      <a:r>
                        <a:t>For 32-bit VMs: N/A</a:t>
                      </a:r>
                    </a:p>
                  </a:txBody>
                  <a:tcPr/>
                </a:tc>
                <a:tc>
                  <a:txBody>
                    <a:bodyPr/>
                    <a:lstStyle/>
                    <a:p>
                      <a:pPr marL="0" indent="0" algn="l">
                        <a:buNone/>
                      </a:pPr>
                      <a:r>
                        <a:t>The VMkernel virtualizes this characteristic.</a:t>
                      </a:r>
                    </a:p>
                  </a:txBody>
                  <a:tcPr/>
                </a:tc>
                <a:extLst>
                  <a:ext uri="{0D108BD9-81ED-4DB2-BD59-A6C34878D82A}">
                    <a16:rowId xmlns:a16="http://schemas.microsoft.com/office/drawing/2014/main" val="10004"/>
                  </a:ext>
                </a:extLst>
              </a:tr>
              <a:tr h="370840">
                <a:tc vMerge="1">
                  <a:txBody>
                    <a:bodyPr/>
                    <a:lstStyle/>
                    <a:p>
                      <a:endParaRPr/>
                    </a:p>
                  </a:txBody>
                  <a:tcPr/>
                </a:tc>
                <a:tc>
                  <a:txBody>
                    <a:bodyPr/>
                    <a:lstStyle/>
                    <a:p>
                      <a:pPr marL="0" indent="0" algn="l">
                        <a:buNone/>
                      </a:pPr>
                      <a:r>
                        <a:t>For 64-bit VMs on Intel: Applicable</a:t>
                      </a:r>
                    </a:p>
                  </a:txBody>
                  <a:tcPr/>
                </a:tc>
                <a:tc>
                  <a:txBody>
                    <a:bodyPr/>
                    <a:lstStyle/>
                    <a:p>
                      <a:pPr marL="0" indent="0" algn="l">
                        <a:buNone/>
                      </a:pPr>
                      <a:r>
                        <a:t>Intel 64-bit with VMware implementation uses Intel VT.</a:t>
                      </a:r>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Enhanced vMotion Compatibility is a cluster feature that prevents vSphere vMotion migrations from failing because of incompatible CPUs.</a:t>
            </a:r>
          </a:p>
          <a:p>
            <a:pPr marL="0" indent="0">
              <a:buNone/>
            </a:pPr>
            <a:r>
              <a:t>This feature works at the cluster level, using CPU baselines to configure all processors in the cluster that are enabled for Enhanced vMotion Compatibility.</a:t>
            </a:r>
          </a:p>
        </p:txBody>
      </p:sp>
      <p:pic>
        <p:nvPicPr>
          <p:cNvPr id="5" name="Content Placeholder 2|1000|37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1291947" y="2756290"/>
            <a:ext cx="9608107"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Enhanced vMotion Compatibility</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7 - 65</a:t>
            </a:r>
            <a:endParaRPr lang="en-US"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Enhanced vMotion Compatibility Cluster Requirements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All hosts in the cluster must meet several requirements:</a:t>
            </a:r>
          </a:p>
          <a:p>
            <a:pPr>
              <a:buFont typeface="Arial" pitchFamily="34" charset="0"/>
              <a:buChar char="•"/>
            </a:pPr>
            <a:r>
              <a:t>Use CPUs from a single vendor, either Intel or AMD:</a:t>
            </a:r>
          </a:p>
          <a:p>
            <a:pPr lvl="1">
              <a:buFont typeface="Calibri" pitchFamily="34" charset="0"/>
              <a:buChar char="–"/>
            </a:pPr>
            <a:r>
              <a:t>Use Intel CPUs with Merom microarchitecture and later.</a:t>
            </a:r>
          </a:p>
          <a:p>
            <a:pPr lvl="1">
              <a:buFont typeface="Calibri" pitchFamily="34" charset="0"/>
              <a:buChar char="–"/>
            </a:pPr>
            <a:r>
              <a:t>Use AMD first-generation Opteron CPUs and later.</a:t>
            </a:r>
          </a:p>
          <a:p>
            <a:pPr>
              <a:buFont typeface="Arial" pitchFamily="34" charset="0"/>
              <a:buChar char="•"/>
            </a:pPr>
            <a:r>
              <a:t>Be enabled for hardware virtualization: AMD-V or Intel VT.</a:t>
            </a:r>
          </a:p>
          <a:p>
            <a:pPr>
              <a:buFont typeface="Arial" pitchFamily="34" charset="0"/>
              <a:buChar char="•"/>
            </a:pPr>
            <a:r>
              <a:t>Be enabled for execution-disable technology: AMD No eXecute (NX) or Intel eXecute Disable (XD).</a:t>
            </a:r>
          </a:p>
          <a:p>
            <a:pPr>
              <a:buFont typeface="Arial" pitchFamily="34" charset="0"/>
              <a:buChar char="•"/>
            </a:pPr>
            <a:r>
              <a:t>Be configured for vSphere vMotion migration.</a:t>
            </a:r>
          </a:p>
          <a:p>
            <a:pPr marL="0" indent="0">
              <a:buNone/>
            </a:pPr>
            <a:r>
              <a:t>Applications in VMs must be CPU ID compatible.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7 - 66</a:t>
            </a:r>
            <a:endParaRPr lang="en-US"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381|833"/>
          <p:cNvPicPr>
            <a:picLocks noGrp="1" noChangeAspect="1"/>
          </p:cNvPicPr>
          <p:nvPr>
            <p:ph sz="half" idx="12"/>
          </p:nvPr>
        </p:nvPicPr>
        <p:blipFill>
          <a:blip r:embed="rId4"/>
          <a:stretch>
            <a:fillRect/>
          </a:stretch>
        </p:blipFill>
        <p:spPr>
          <a:xfrm>
            <a:off x="2259547" y="1583697"/>
            <a:ext cx="7672906" cy="4628191"/>
          </a:xfrm>
          <a:prstGeom prst="rect">
            <a:avLst/>
          </a:prstGeom>
        </p:spPr>
      </p:pic>
      <p:sp>
        <p:nvSpPr>
          <p:cNvPr id="2" name="Title 1"/>
          <p:cNvSpPr>
            <a:spLocks noGrp="1"/>
          </p:cNvSpPr>
          <p:nvPr>
            <p:ph type="title"/>
          </p:nvPr>
        </p:nvSpPr>
        <p:spPr>
          <a:xfrm>
            <a:off x="609600" y="330200"/>
            <a:ext cx="10972800" cy="355600"/>
          </a:xfrm>
        </p:spPr>
        <p:txBody>
          <a:bodyPr/>
          <a:lstStyle/>
          <a:p>
            <a:r>
              <a:t>Enabling EVC Mode on an Existing Cluster</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enable EVC mode on an existing cluster to ensure vSphere vMotion CPU compatibility between the hosts in the cluster.</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7 - 67</a:t>
            </a:r>
            <a:endParaRPr lang="en-US" dirty="0"/>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Several EVC mode approaches are available to ensure CPU compatibility:</a:t>
            </a:r>
          </a:p>
          <a:p>
            <a:pPr>
              <a:buFont typeface="Arial" pitchFamily="34" charset="0"/>
              <a:buChar char="•"/>
            </a:pPr>
            <a:r>
              <a:t>If all the hosts in a cluster are compatible with a newer EVC mode, you can change the EVC mode of an existing Enhanced vMotion Compatibility cluster.</a:t>
            </a:r>
          </a:p>
          <a:p>
            <a:pPr>
              <a:buFont typeface="Arial" pitchFamily="34" charset="0"/>
              <a:buChar char="•"/>
            </a:pPr>
            <a:r>
              <a:t>You can enable EVC mode for a cluster that does not have EVC mode enabled.</a:t>
            </a:r>
          </a:p>
          <a:p>
            <a:pPr marL="0" indent="0">
              <a:buNone/>
            </a:pPr>
            <a:r>
              <a:t>You can raise or lower the EVC mode, but the VMs must be in the correct power state to do so.</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Changing the EVC Mode for a Cluster</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7 - 68</a:t>
            </a:r>
            <a:endParaRPr lang="en-US" dirty="0"/>
          </a:p>
        </p:txBody>
      </p:sp>
      <p:graphicFrame>
        <p:nvGraphicFramePr>
          <p:cNvPr id="11452" name="Table 1"/>
          <p:cNvGraphicFramePr>
            <a:graphicFrameLocks noGrp="1"/>
          </p:cNvGraphicFramePr>
          <p:nvPr/>
        </p:nvGraphicFramePr>
        <p:xfrm>
          <a:off x="609600" y="3517557"/>
          <a:ext cx="10863072" cy="2199640"/>
        </p:xfrm>
        <a:graphic>
          <a:graphicData uri="http://schemas.openxmlformats.org/drawingml/2006/table">
            <a:tbl>
              <a:tblPr firstRow="1" bandRow="1">
                <a:tableStyleId>{6E25E649-3F16-4E02-A733-19D2CDBF48F0}</a:tableStyleId>
              </a:tblPr>
              <a:tblGrid>
                <a:gridCol w="3730752">
                  <a:extLst>
                    <a:ext uri="{9D8B030D-6E8A-4147-A177-3AD203B41FA5}">
                      <a16:colId xmlns:a16="http://schemas.microsoft.com/office/drawing/2014/main" val="20000"/>
                    </a:ext>
                  </a:extLst>
                </a:gridCol>
                <a:gridCol w="7132320">
                  <a:extLst>
                    <a:ext uri="{9D8B030D-6E8A-4147-A177-3AD203B41FA5}">
                      <a16:colId xmlns:a16="http://schemas.microsoft.com/office/drawing/2014/main" val="20001"/>
                    </a:ext>
                  </a:extLst>
                </a:gridCol>
              </a:tblGrid>
              <a:tr h="370840">
                <a:tc>
                  <a:txBody>
                    <a:bodyPr/>
                    <a:lstStyle/>
                    <a:p>
                      <a:pPr marL="0" indent="0" algn="l">
                        <a:buNone/>
                      </a:pPr>
                      <a:r>
                        <a:t>EVC Mode</a:t>
                      </a:r>
                    </a:p>
                  </a:txBody>
                  <a:tcPr/>
                </a:tc>
                <a:tc>
                  <a:txBody>
                    <a:bodyPr/>
                    <a:lstStyle/>
                    <a:p>
                      <a:pPr marL="0" indent="0" algn="l">
                        <a:buNone/>
                      </a:pPr>
                      <a:r>
                        <a:t>VM Power Action</a:t>
                      </a:r>
                    </a:p>
                  </a:txBody>
                  <a:tcPr/>
                </a:tc>
                <a:extLst>
                  <a:ext uri="{0D108BD9-81ED-4DB2-BD59-A6C34878D82A}">
                    <a16:rowId xmlns:a16="http://schemas.microsoft.com/office/drawing/2014/main" val="10000"/>
                  </a:ext>
                </a:extLst>
              </a:tr>
              <a:tr h="370840">
                <a:tc>
                  <a:txBody>
                    <a:bodyPr/>
                    <a:lstStyle/>
                    <a:p>
                      <a:pPr marL="0" indent="0" algn="l">
                        <a:buNone/>
                      </a:pPr>
                      <a:r>
                        <a:t>Raise the EVC mode to a CPU baseline with more features.</a:t>
                      </a:r>
                    </a:p>
                  </a:txBody>
                  <a:tcPr/>
                </a:tc>
                <a:tc>
                  <a:txBody>
                    <a:bodyPr/>
                    <a:lstStyle/>
                    <a:p>
                      <a:pPr marL="292100" indent="-292100" algn="l">
                        <a:buFont typeface="Arial" pitchFamily="34" charset="0"/>
                        <a:buChar char="•"/>
                      </a:pPr>
                      <a:r>
                        <a:t>Running VMs can remain powered on.</a:t>
                      </a:r>
                    </a:p>
                    <a:p>
                      <a:pPr marL="292100" indent="-292100" algn="l">
                        <a:buFont typeface="Arial" pitchFamily="34" charset="0"/>
                        <a:buChar char="•"/>
                      </a:pPr>
                      <a:r>
                        <a:t>New EVC mode features are not available to the VMs until they are powered off and powered back on again (Suspending and resuming the VM is not sufficient.)</a:t>
                      </a:r>
                    </a:p>
                  </a:txBody>
                  <a:tcPr/>
                </a:tc>
                <a:extLst>
                  <a:ext uri="{0D108BD9-81ED-4DB2-BD59-A6C34878D82A}">
                    <a16:rowId xmlns:a16="http://schemas.microsoft.com/office/drawing/2014/main" val="10001"/>
                  </a:ext>
                </a:extLst>
              </a:tr>
              <a:tr h="370840">
                <a:tc>
                  <a:txBody>
                    <a:bodyPr/>
                    <a:lstStyle/>
                    <a:p>
                      <a:pPr marL="0" indent="0" algn="l">
                        <a:buNone/>
                      </a:pPr>
                      <a:r>
                        <a:t>Lower the EVC mode to a CPU baseline with fewer features.</a:t>
                      </a:r>
                    </a:p>
                  </a:txBody>
                  <a:tcPr/>
                </a:tc>
                <a:tc>
                  <a:txBody>
                    <a:bodyPr/>
                    <a:lstStyle/>
                    <a:p>
                      <a:pPr marL="292100" indent="-292100" algn="l">
                        <a:buFont typeface="Arial" pitchFamily="34" charset="0"/>
                        <a:buChar char="•"/>
                      </a:pPr>
                      <a:r>
                        <a:t>Power off VMs if they are powered on and running at a higher EVC mode than the one you intend to enable.</a:t>
                      </a:r>
                    </a:p>
                  </a:txBody>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pic>
        <p:nvPicPr>
          <p:cNvPr id="9" name="Content Placeholder 2|1000|257"/>
          <p:cNvPicPr>
            <a:picLocks noGrp="1" noChangeAspect="1"/>
          </p:cNvPicPr>
          <p:nvPr>
            <p:ph sz="half" idx="12"/>
          </p:nvPr>
        </p:nvPicPr>
        <p:blipFill>
          <a:blip r:embed="rId4"/>
          <a:stretch>
            <a:fillRect/>
          </a:stretch>
        </p:blipFill>
        <p:spPr>
          <a:xfrm>
            <a:off x="609600" y="3517557"/>
            <a:ext cx="10972800" cy="2817021"/>
          </a:xfrm>
          <a:prstGeom prst="rect">
            <a:avLst/>
          </a:prstGeom>
        </p:spPr>
      </p:pic>
      <p:sp>
        <p:nvSpPr>
          <p:cNvPr id="3" name="Content Placeholder 2"/>
          <p:cNvSpPr>
            <a:spLocks noGrp="1"/>
          </p:cNvSpPr>
          <p:nvPr>
            <p:ph idx="1"/>
          </p:nvPr>
        </p:nvSpPr>
        <p:spPr>
          <a:xfrm>
            <a:off x="609600" y="914400"/>
            <a:ext cx="10972800" cy="2514600"/>
          </a:xfrm>
        </p:spPr>
        <p:txBody>
          <a:bodyPr>
            <a:noAutofit/>
          </a:bodyPr>
          <a:lstStyle>
            <a:lvl1pPr>
              <a:defRPr/>
            </a:lvl1pPr>
            <a:lvl2pPr>
              <a:defRPr/>
            </a:lvl2pPr>
            <a:lvl3pPr>
              <a:defRPr/>
            </a:lvl3pPr>
            <a:lvl4pPr>
              <a:defRPr/>
            </a:lvl4pPr>
            <a:lvl5pPr>
              <a:defRPr/>
            </a:lvl5pPr>
            <a:lvl7pPr>
              <a:defRPr/>
            </a:lvl7pPr>
          </a:lstStyle>
          <a:p>
            <a:pPr marL="0" lvl="0" indent="0">
              <a:spcBef>
                <a:spcPts val="0"/>
              </a:spcBef>
              <a:spcAft>
                <a:spcPts val="0"/>
              </a:spcAft>
              <a:buNone/>
            </a:pPr>
            <a:r>
              <a:rPr lang="en-US" sz="2000" dirty="0">
                <a:solidFill>
                  <a:schemeClr val="tx2"/>
                </a:solidFill>
                <a:cs typeface="Calibri" pitchFamily="34" charset="0"/>
              </a:rPr>
              <a:t>EVC mode can be applied to some or all VMs in a cluster:</a:t>
            </a:r>
          </a:p>
          <a:p>
            <a:pPr>
              <a:buFont typeface="Arial" pitchFamily="34" charset="0"/>
              <a:buChar char="•"/>
            </a:pPr>
            <a:r>
              <a:t>At the VM level, EVC mode facilitates the migration of VMs beyond the cluster and across vCenter Server systems and data centers.</a:t>
            </a:r>
          </a:p>
          <a:p>
            <a:pPr>
              <a:buFont typeface="Arial" pitchFamily="34" charset="0"/>
              <a:buChar char="•"/>
            </a:pPr>
            <a:r>
              <a:t>You can apply more granular definitions of Enhanced vMotion Compatibility for specific VMs.</a:t>
            </a:r>
          </a:p>
          <a:p>
            <a:pPr>
              <a:buFont typeface="Arial" pitchFamily="34" charset="0"/>
              <a:buChar char="•"/>
            </a:pPr>
            <a:r>
              <a:t>VM EVC mode is independent of the EVC mode defined at the cluster level.</a:t>
            </a:r>
          </a:p>
          <a:p>
            <a:pPr>
              <a:buFont typeface="Arial" pitchFamily="34" charset="0"/>
              <a:buChar char="•"/>
            </a:pPr>
            <a:r>
              <a:t>VM EVC mode requires vSphere 6.7 or later.</a:t>
            </a:r>
          </a:p>
        </p:txBody>
      </p:sp>
      <p:sp>
        <p:nvSpPr>
          <p:cNvPr id="4" name="Title 1">
            <a:extLst>
              <a:ext uri="{FF2B5EF4-FFF2-40B4-BE49-F238E27FC236}">
                <a16:creationId xmlns:a16="http://schemas.microsoft.com/office/drawing/2014/main" id="{81E00445-D9A2-4DE6-9028-E5C6963BD15C}"/>
              </a:ext>
            </a:extLst>
          </p:cNvPr>
          <p:cNvSpPr>
            <a:spLocks noGrp="1"/>
          </p:cNvSpPr>
          <p:nvPr>
            <p:ph type="title"/>
          </p:nvPr>
        </p:nvSpPr>
        <p:spPr>
          <a:xfrm>
            <a:off x="609600" y="330200"/>
            <a:ext cx="10972800" cy="355600"/>
          </a:xfrm>
        </p:spPr>
        <p:txBody>
          <a:bodyPr/>
          <a:lstStyle/>
          <a:p>
            <a:r>
              <a:t>Virtual Machine EVC Mode</a:t>
            </a:r>
          </a:p>
        </p:txBody>
      </p:sp>
      <p:sp>
        <p:nvSpPr>
          <p:cNvPr id="5" name="Footer Placeholder 4">
            <a:extLst>
              <a:ext uri="{FF2B5EF4-FFF2-40B4-BE49-F238E27FC236}">
                <a16:creationId xmlns:a16="http://schemas.microsoft.com/office/drawing/2014/main" id="{690CD7B5-1413-4504-818E-42D4BAAF2CD8}"/>
              </a:ext>
            </a:extLst>
          </p:cNvPr>
          <p:cNvSpPr>
            <a:spLocks noGrp="1"/>
          </p:cNvSpPr>
          <p:nvPr>
            <p:ph type="ftr" sz="quarter" idx="10"/>
          </p:nvPr>
        </p:nvSpPr>
        <p:spPr>
          <a:xfrm>
            <a:off x="3327662" y="6464899"/>
            <a:ext cx="8254738" cy="301661"/>
          </a:xfrm>
        </p:spPr>
        <p:txBody>
          <a:bodyPr/>
          <a:lstStyle/>
          <a:p>
            <a:pPr>
              <a:lnSpc>
                <a:spcPct val="90000"/>
              </a:lnSpc>
            </a:pPr>
            <a:r>
              <a:rPr lang="en-US"/>
              <a:t>VMware vSphere: Install, Configure, Manage [V7]      |     7 - 69</a:t>
            </a:r>
            <a:endParaRPr lang="en-US"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Templates</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template typically includes:</a:t>
            </a:r>
          </a:p>
          <a:p>
            <a:pPr>
              <a:buFont typeface="Arial" pitchFamily="34" charset="0"/>
              <a:buChar char="•"/>
            </a:pPr>
            <a:r>
              <a:t>A guest operating system</a:t>
            </a:r>
          </a:p>
          <a:p>
            <a:pPr>
              <a:buFont typeface="Arial" pitchFamily="34" charset="0"/>
              <a:buChar char="•"/>
            </a:pPr>
            <a:r>
              <a:t>One or more applications</a:t>
            </a:r>
          </a:p>
          <a:p>
            <a:pPr>
              <a:buFont typeface="Arial" pitchFamily="34" charset="0"/>
              <a:buChar char="•"/>
            </a:pPr>
            <a:r>
              <a:t>A specific VM configuration</a:t>
            </a:r>
          </a:p>
          <a:p>
            <a:pPr>
              <a:buFont typeface="Arial" pitchFamily="34" charset="0"/>
              <a:buChar char="•"/>
            </a:pPr>
            <a:r>
              <a:t>VMware Tools</a:t>
            </a:r>
          </a:p>
        </p:txBody>
      </p:sp>
      <p:pic>
        <p:nvPicPr>
          <p:cNvPr id="4" name="Content Placeholder 3|1643|789"/>
          <p:cNvPicPr>
            <a:picLocks noGrp="1" noChangeAspect="1"/>
          </p:cNvPicPr>
          <p:nvPr>
            <p:ph sz="half" idx="2"/>
          </p:nvPr>
        </p:nvPicPr>
        <p:blipFill>
          <a:blip r:embed="rId4"/>
          <a:stretch>
            <a:fillRect/>
          </a:stretch>
        </p:blipFill>
        <p:spPr>
          <a:xfrm>
            <a:off x="6168396" y="1694971"/>
            <a:ext cx="5400000" cy="2593183"/>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7 - 7</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A template is a master copy of a virtual machine. You use templates to create and provision new VMs.</a:t>
            </a:r>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Describe Enhanced vMotion Compatibility</a:t>
            </a:r>
          </a:p>
          <a:p>
            <a:pPr>
              <a:buFont typeface="Arial" pitchFamily="34" charset="0"/>
              <a:buChar char="•"/>
            </a:pPr>
            <a:r>
              <a:t>Configure EVC mode on a vSphere cluster</a:t>
            </a:r>
          </a:p>
          <a:p>
            <a:pPr>
              <a:buFont typeface="Arial" pitchFamily="34" charset="0"/>
              <a:buChar char="•"/>
            </a:pPr>
            <a:r>
              <a:t>Explain how per-VM EVC mode works with vSphere vMotion</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7 - 70</a:t>
            </a:r>
            <a:endParaRPr lang="en-US" dirty="0"/>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6: Migrating VMs with vSphere Storage vMotion</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463"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Explain how vSphere Storage vMotion works</a:t>
            </a:r>
          </a:p>
          <a:p>
            <a:pPr>
              <a:buFont typeface="Arial" pitchFamily="34" charset="0"/>
              <a:buChar char="•"/>
            </a:pPr>
            <a:r>
              <a:t>Recognize guidelines for using vSphere Storage vMotion</a:t>
            </a:r>
          </a:p>
          <a:p>
            <a:pPr>
              <a:buFont typeface="Arial" pitchFamily="34" charset="0"/>
              <a:buChar char="•"/>
            </a:pPr>
            <a:r>
              <a:t>Migrate virtual machines using vSphere Storage vMotion</a:t>
            </a:r>
          </a:p>
          <a:p>
            <a:pPr>
              <a:buFont typeface="Arial" pitchFamily="34" charset="0"/>
              <a:buChar char="•"/>
            </a:pPr>
            <a:r>
              <a:t>Migrate both the compute resource and storage of a virtual machine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7 - 72</a:t>
            </a:r>
            <a:endParaRPr lang="en-US" dirty="0"/>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Text&amp;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About vSphere Storage vMotion</a:t>
            </a:r>
          </a:p>
        </p:txBody>
      </p:sp>
      <p:sp>
        <p:nvSpPr>
          <p:cNvPr id="3" name="Content Placeholder 2"/>
          <p:cNvSpPr>
            <a:spLocks noGrp="1"/>
          </p:cNvSpPr>
          <p:nvPr>
            <p:ph sz="half" idx="1"/>
          </p:nvPr>
        </p:nvSpPr>
        <p:spPr>
          <a:xfrm>
            <a:off x="609600" y="1694971"/>
            <a:ext cx="5400000" cy="468000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Using vSphere Storage vMotion, you can perform the following tasks:</a:t>
            </a:r>
          </a:p>
          <a:p>
            <a:pPr>
              <a:buFont typeface="Arial" pitchFamily="34" charset="0"/>
              <a:buChar char="•"/>
            </a:pPr>
            <a:r>
              <a:t>Move VMs off arrays for maintenance or to upgrade.</a:t>
            </a:r>
          </a:p>
          <a:p>
            <a:pPr>
              <a:buFont typeface="Arial" pitchFamily="34" charset="0"/>
              <a:buChar char="•"/>
            </a:pPr>
            <a:r>
              <a:t>Change the disk provisioning type.</a:t>
            </a:r>
          </a:p>
          <a:p>
            <a:pPr>
              <a:buFont typeface="Arial" pitchFamily="34" charset="0"/>
              <a:buChar char="•"/>
            </a:pPr>
            <a:r>
              <a:t>Change VM files on the destination datastore to match the inventory name of the VM.</a:t>
            </a:r>
          </a:p>
          <a:p>
            <a:pPr>
              <a:buFont typeface="Arial" pitchFamily="34" charset="0"/>
              <a:buChar char="•"/>
            </a:pPr>
            <a:r>
              <a:t>Migrate between datastores to balance traffic across storage paths and reduce latencies.</a:t>
            </a:r>
          </a:p>
          <a:p>
            <a:pPr>
              <a:buFont typeface="Arial" pitchFamily="34" charset="0"/>
              <a:buChar char="•"/>
            </a:pPr>
            <a:r>
              <a:t>Redistribute VMs or virtual disks to different storage volumes to balance capacity or improve performance.</a:t>
            </a:r>
          </a:p>
        </p:txBody>
      </p:sp>
      <p:pic>
        <p:nvPicPr>
          <p:cNvPr id="4" name="Content Placeholder 3|800|619"/>
          <p:cNvPicPr>
            <a:picLocks noGrp="1" noChangeAspect="1"/>
          </p:cNvPicPr>
          <p:nvPr>
            <p:ph sz="half" idx="2"/>
          </p:nvPr>
        </p:nvPicPr>
        <p:blipFill>
          <a:blip r:embed="rId4"/>
          <a:stretch>
            <a:fillRect/>
          </a:stretch>
        </p:blipFill>
        <p:spPr>
          <a:xfrm>
            <a:off x="6168396" y="1694971"/>
            <a:ext cx="5400000" cy="4165714"/>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7 - 73</a:t>
            </a:r>
            <a:endParaRPr lang="en-US" dirty="0"/>
          </a:p>
        </p:txBody>
      </p:sp>
      <p:sp>
        <p:nvSpPr>
          <p:cNvPr id="6" name="Content Placeholder 2"/>
          <p:cNvSpPr>
            <a:spLocks noGrp="1"/>
          </p:cNvSpPr>
          <p:nvPr>
            <p:ph idx="11"/>
          </p:nvPr>
        </p:nvSpPr>
        <p:spPr>
          <a:xfrm>
            <a:off x="609600" y="914400"/>
            <a:ext cx="10972800" cy="587830"/>
          </a:xfrm>
        </p:spPr>
        <p:txBody>
          <a:bodyPr>
            <a:noAutofit/>
          </a:bodyPr>
          <a:lstStyle/>
          <a:p>
            <a:pPr marL="0" indent="0">
              <a:buNone/>
            </a:pPr>
            <a:r>
              <a:t>With vSphere Storage vMotion, you can migrate a powered-on VM from one datastore to another.</a:t>
            </a: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7 - 74</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1474" name="Video 11474|300|150" title="Video 11474">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vSphere Storage vMotion In Action</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vSphere Storage vMotion uses an I/O mirroring architecture to copy disk blocks between the source and destination.</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47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474"/>
                                        </p:tgtEl>
                                      </p:cBhvr>
                                    </p:cmd>
                                  </p:childTnLst>
                                </p:cTn>
                              </p:par>
                            </p:childTnLst>
                          </p:cTn>
                        </p:par>
                      </p:childTnLst>
                    </p:cTn>
                  </p:par>
                </p:childTnLst>
              </p:cTn>
              <p:nextCondLst>
                <p:cond evt="onClick" delay="0">
                  <p:tgtEl>
                    <p:spTgt spid="11474"/>
                  </p:tgtEl>
                </p:cond>
              </p:nextCondLst>
            </p:seq>
            <p:video>
              <p:cMediaNode vol="80000">
                <p:cTn id="7" fill="hold" display="0">
                  <p:stCondLst>
                    <p:cond delay="indefinite"/>
                  </p:stCondLst>
                </p:cTn>
                <p:tgtEl>
                  <p:spTgt spid="11474"/>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vSphere Storage vMotion offloads its operations to the storage array if the array supports VMware vSphere Storage APIs - Array Integration, also called hardware acceleration.</a:t>
            </a:r>
          </a:p>
          <a:p>
            <a:pPr marL="0" indent="0">
              <a:buNone/>
            </a:pPr>
            <a:r>
              <a:t>Use the vSphere Client to determine whether your storage array supports hardware acceleration.</a:t>
            </a:r>
          </a:p>
        </p:txBody>
      </p:sp>
      <p:pic>
        <p:nvPicPr>
          <p:cNvPr id="5" name="Content Placeholder 2|1999|406">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609600" y="2756290"/>
            <a:ext cx="10972801" cy="2228592"/>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Identifying Storage Arrays That Support vSphere Storage APIs - Array Integration</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7 - 75</a:t>
            </a:r>
            <a:endParaRPr lang="en-US" dirty="0"/>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vSphere Storage vMotion Guidelines and Limitations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Guidelines:</a:t>
            </a:r>
          </a:p>
          <a:p>
            <a:pPr>
              <a:buFont typeface="Arial" pitchFamily="34" charset="0"/>
              <a:buChar char="•"/>
            </a:pPr>
            <a:r>
              <a:t>Plan the migration and coordinate with administrators.</a:t>
            </a:r>
          </a:p>
          <a:p>
            <a:pPr>
              <a:buFont typeface="Arial" pitchFamily="34" charset="0"/>
              <a:buChar char="•"/>
            </a:pPr>
            <a:r>
              <a:t>Perform migrations during off-peak hours.</a:t>
            </a:r>
          </a:p>
          <a:p>
            <a:pPr marL="0" lvl="0" indent="0">
              <a:spcBef>
                <a:spcPts val="0"/>
              </a:spcBef>
              <a:spcAft>
                <a:spcPts val="0"/>
              </a:spcAft>
              <a:buNone/>
            </a:pPr>
            <a:r>
              <a:rPr lang="en-US" sz="2000" dirty="0">
                <a:solidFill>
                  <a:schemeClr val="tx2"/>
                </a:solidFill>
                <a:cs typeface="Calibri" pitchFamily="34" charset="0"/>
              </a:rPr>
              <a:t>Limitation:</a:t>
            </a:r>
          </a:p>
          <a:p>
            <a:pPr>
              <a:buFont typeface="Arial" pitchFamily="34" charset="0"/>
              <a:buChar char="•"/>
            </a:pPr>
            <a:r>
              <a:t>Independent virtual machine disks must be in persistent mode.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7 - 76</a:t>
            </a:r>
            <a:endParaRPr lang="en-US" dirty="0"/>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When you change both compute resource and storage during migration, a VM changes its host, datastores, networks, and vCenter Server instances simultaneously:</a:t>
            </a:r>
          </a:p>
          <a:p>
            <a:pPr>
              <a:buFont typeface="Arial" pitchFamily="34" charset="0"/>
              <a:buChar char="•"/>
            </a:pPr>
            <a:r>
              <a:t>This technique combines vSphere vMotion and vSphere Storage vMotion into a single operation.</a:t>
            </a:r>
          </a:p>
          <a:p>
            <a:pPr>
              <a:buFont typeface="Arial" pitchFamily="34" charset="0"/>
              <a:buChar char="•"/>
            </a:pPr>
            <a:r>
              <a:t>You can migrate VMs across clusters, data centers, and vCenter Server instances.</a:t>
            </a:r>
          </a:p>
        </p:txBody>
      </p:sp>
      <p:pic>
        <p:nvPicPr>
          <p:cNvPr id="5" name="Content Placeholder 2|800|363">
            <a:extLst>
              <a:ext uri="{FF2B5EF4-FFF2-40B4-BE49-F238E27FC236}">
                <a16:creationId xmlns:a16="http://schemas.microsoft.com/office/drawing/2014/main" id="{57CB9451-4BBE-4801-B22F-7FE4EA4125E3}"/>
              </a:ext>
            </a:extLst>
          </p:cNvPr>
          <p:cNvPicPr>
            <a:picLocks noGrp="1" noChangeAspect="1"/>
          </p:cNvPicPr>
          <p:nvPr>
            <p:ph sz="half" idx="10"/>
          </p:nvPr>
        </p:nvPicPr>
        <p:blipFill>
          <a:blip r:embed="rId4"/>
          <a:stretch>
            <a:fillRect/>
          </a:stretch>
        </p:blipFill>
        <p:spPr>
          <a:xfrm>
            <a:off x="2136846" y="2756290"/>
            <a:ext cx="7918309" cy="3600000"/>
          </a:xfrm>
          <a:prstGeom prst="rect">
            <a:avLst/>
          </a:prstGeom>
        </p:spPr>
      </p:pic>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Changing Both Compute Resource and Storage During Migration (1)</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7 - 77</a:t>
            </a:r>
            <a:endParaRPr lang="en-US" dirty="0"/>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Compute resource and storage migration is useful for virtual infrastructure administration tasks.</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Changing Both Compute Resource and Storage During Migration (2)</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7 - 78</a:t>
            </a:r>
            <a:endParaRPr lang="en-US" dirty="0"/>
          </a:p>
        </p:txBody>
      </p:sp>
      <p:graphicFrame>
        <p:nvGraphicFramePr>
          <p:cNvPr id="11490" name="Table 1"/>
          <p:cNvGraphicFramePr>
            <a:graphicFrameLocks noGrp="1"/>
          </p:cNvGraphicFramePr>
          <p:nvPr/>
        </p:nvGraphicFramePr>
        <p:xfrm>
          <a:off x="609600" y="2756290"/>
          <a:ext cx="10863072" cy="2565400"/>
        </p:xfrm>
        <a:graphic>
          <a:graphicData uri="http://schemas.openxmlformats.org/drawingml/2006/table">
            <a:tbl>
              <a:tblPr firstRow="1" bandRow="1">
                <a:tableStyleId>{6E25E649-3F16-4E02-A733-19D2CDBF48F0}</a:tableStyleId>
              </a:tblPr>
              <a:tblGrid>
                <a:gridCol w="3950208">
                  <a:extLst>
                    <a:ext uri="{9D8B030D-6E8A-4147-A177-3AD203B41FA5}">
                      <a16:colId xmlns:a16="http://schemas.microsoft.com/office/drawing/2014/main" val="20000"/>
                    </a:ext>
                  </a:extLst>
                </a:gridCol>
                <a:gridCol w="6912864">
                  <a:extLst>
                    <a:ext uri="{9D8B030D-6E8A-4147-A177-3AD203B41FA5}">
                      <a16:colId xmlns:a16="http://schemas.microsoft.com/office/drawing/2014/main" val="20001"/>
                    </a:ext>
                  </a:extLst>
                </a:gridCol>
              </a:tblGrid>
              <a:tr h="370840">
                <a:tc>
                  <a:txBody>
                    <a:bodyPr/>
                    <a:lstStyle/>
                    <a:p>
                      <a:pPr marL="0" indent="0" algn="l">
                        <a:buNone/>
                      </a:pPr>
                      <a:r>
                        <a:t>Task</a:t>
                      </a:r>
                    </a:p>
                  </a:txBody>
                  <a:tcPr/>
                </a:tc>
                <a:tc>
                  <a:txBody>
                    <a:bodyPr/>
                    <a:lstStyle/>
                    <a:p>
                      <a:pPr marL="0" indent="0" algn="l">
                        <a:buNone/>
                      </a:pPr>
                      <a:r>
                        <a:t>Benefit of Using vSphere Storage vMotion</a:t>
                      </a:r>
                    </a:p>
                  </a:txBody>
                  <a:tcPr/>
                </a:tc>
                <a:extLst>
                  <a:ext uri="{0D108BD9-81ED-4DB2-BD59-A6C34878D82A}">
                    <a16:rowId xmlns:a16="http://schemas.microsoft.com/office/drawing/2014/main" val="10000"/>
                  </a:ext>
                </a:extLst>
              </a:tr>
              <a:tr h="370840">
                <a:tc>
                  <a:txBody>
                    <a:bodyPr/>
                    <a:lstStyle/>
                    <a:p>
                      <a:pPr marL="0" indent="0" algn="l">
                        <a:buNone/>
                      </a:pPr>
                      <a:r>
                        <a:t>Host maintenance</a:t>
                      </a:r>
                    </a:p>
                  </a:txBody>
                  <a:tcPr/>
                </a:tc>
                <a:tc>
                  <a:txBody>
                    <a:bodyPr/>
                    <a:lstStyle/>
                    <a:p>
                      <a:pPr marL="0" indent="0" algn="l">
                        <a:buNone/>
                      </a:pPr>
                      <a:r>
                        <a:t>You can move VMs from a host when you want to perform host maintenance.</a:t>
                      </a:r>
                    </a:p>
                  </a:txBody>
                  <a:tcPr/>
                </a:tc>
                <a:extLst>
                  <a:ext uri="{0D108BD9-81ED-4DB2-BD59-A6C34878D82A}">
                    <a16:rowId xmlns:a16="http://schemas.microsoft.com/office/drawing/2014/main" val="10001"/>
                  </a:ext>
                </a:extLst>
              </a:tr>
              <a:tr h="370840">
                <a:tc>
                  <a:txBody>
                    <a:bodyPr/>
                    <a:lstStyle/>
                    <a:p>
                      <a:pPr marL="0" indent="0" algn="l">
                        <a:buNone/>
                      </a:pPr>
                      <a:r>
                        <a:t>Storage maintenance and reconfiguration</a:t>
                      </a:r>
                    </a:p>
                  </a:txBody>
                  <a:tcPr/>
                </a:tc>
                <a:tc>
                  <a:txBody>
                    <a:bodyPr/>
                    <a:lstStyle/>
                    <a:p>
                      <a:pPr marL="0" indent="0" algn="l">
                        <a:buNone/>
                      </a:pPr>
                      <a:r>
                        <a:t>You can move VMs from a storage device so that you can perform maintenance or reconfigure the storage device without VM downtime.</a:t>
                      </a:r>
                    </a:p>
                  </a:txBody>
                  <a:tcPr/>
                </a:tc>
                <a:extLst>
                  <a:ext uri="{0D108BD9-81ED-4DB2-BD59-A6C34878D82A}">
                    <a16:rowId xmlns:a16="http://schemas.microsoft.com/office/drawing/2014/main" val="10002"/>
                  </a:ext>
                </a:extLst>
              </a:tr>
              <a:tr h="370840">
                <a:tc>
                  <a:txBody>
                    <a:bodyPr/>
                    <a:lstStyle/>
                    <a:p>
                      <a:pPr marL="0" indent="0" algn="l">
                        <a:buNone/>
                      </a:pPr>
                      <a:r>
                        <a:t>Storage load redistribution</a:t>
                      </a:r>
                    </a:p>
                  </a:txBody>
                  <a:tcPr/>
                </a:tc>
                <a:tc>
                  <a:txBody>
                    <a:bodyPr/>
                    <a:lstStyle/>
                    <a:p>
                      <a:pPr marL="0" indent="0" algn="l">
                        <a:buNone/>
                      </a:pPr>
                      <a:r>
                        <a:t>You can manually redistribute VMs or virtual disks to different storage volumes to balance capacity or to improve performance.</a:t>
                      </a:r>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20: vSphere Storage vMotion Migrations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Use vSphere Storage vMotion to migrate virtual machines:</a:t>
            </a:r>
          </a:p>
          <a:p>
            <a:pPr>
              <a:buFont typeface="+mj-lt"/>
              <a:buAutoNum type="arabicPeriod"/>
            </a:pPr>
            <a:r>
              <a:t>Migrate Virtual Machine Files from Local Storage to Shared Storage</a:t>
            </a:r>
          </a:p>
          <a:p>
            <a:pPr>
              <a:buFont typeface="+mj-lt"/>
              <a:buAutoNum type="arabicPeriod" startAt="2"/>
            </a:pPr>
            <a:r>
              <a:t>Migrate Both the Compute Resource and Storage of a Virtual Machine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7 - 79</a:t>
            </a: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314|758"/>
          <p:cNvPicPr>
            <a:picLocks noGrp="1" noChangeAspect="1"/>
          </p:cNvPicPr>
          <p:nvPr>
            <p:ph sz="half" idx="12"/>
          </p:nvPr>
        </p:nvPicPr>
        <p:blipFill>
          <a:blip r:embed="rId4"/>
          <a:stretch>
            <a:fillRect/>
          </a:stretch>
        </p:blipFill>
        <p:spPr>
          <a:xfrm>
            <a:off x="2084494" y="1583697"/>
            <a:ext cx="8023011" cy="4628191"/>
          </a:xfrm>
          <a:prstGeom prst="rect">
            <a:avLst/>
          </a:prstGeom>
        </p:spPr>
      </p:pic>
      <p:sp>
        <p:nvSpPr>
          <p:cNvPr id="2" name="Title 1"/>
          <p:cNvSpPr>
            <a:spLocks noGrp="1"/>
          </p:cNvSpPr>
          <p:nvPr>
            <p:ph type="title"/>
          </p:nvPr>
        </p:nvSpPr>
        <p:spPr>
          <a:xfrm>
            <a:off x="609600" y="330200"/>
            <a:ext cx="10972800" cy="355600"/>
          </a:xfrm>
        </p:spPr>
        <p:txBody>
          <a:bodyPr/>
          <a:lstStyle/>
          <a:p>
            <a:r>
              <a:t>Creating a Template: Clone VM to Template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create templates using different methods. One method is to clone the VM to a template. The VM can be powered on or off.</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7 - 8</a:t>
            </a:r>
            <a:endParaRPr lang="en-US" dirty="0"/>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Explain how vSphere Storage vMotion works</a:t>
            </a:r>
          </a:p>
          <a:p>
            <a:pPr>
              <a:buFont typeface="Arial" pitchFamily="34" charset="0"/>
              <a:buChar char="•"/>
            </a:pPr>
            <a:r>
              <a:t>Recognize guidelines for using vSphere Storage vMotion</a:t>
            </a:r>
          </a:p>
          <a:p>
            <a:pPr>
              <a:buFont typeface="Arial" pitchFamily="34" charset="0"/>
              <a:buChar char="•"/>
            </a:pPr>
            <a:r>
              <a:t>Migrate virtual machines using vSphere Storage vMotion</a:t>
            </a:r>
          </a:p>
          <a:p>
            <a:pPr>
              <a:buFont typeface="Arial" pitchFamily="34" charset="0"/>
              <a:buChar char="•"/>
            </a:pPr>
            <a:r>
              <a:t>Migrate both the compute resource and storage of a virtual machine</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7 - 80</a:t>
            </a:r>
            <a:endParaRPr lang="en-US" dirty="0"/>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t>Lesson 7: Creating Virtual Machine Snapshots</a:t>
            </a: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
        <p:nvSpPr>
          <p:cNvPr id="1150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Take a snapshot of a virtual machine</a:t>
            </a:r>
          </a:p>
          <a:p>
            <a:pPr>
              <a:buFont typeface="Arial" pitchFamily="34" charset="0"/>
              <a:buChar char="•"/>
            </a:pPr>
            <a:r>
              <a:t>Manage multiple snapshots</a:t>
            </a:r>
          </a:p>
          <a:p>
            <a:pPr>
              <a:buFont typeface="Arial" pitchFamily="34" charset="0"/>
              <a:buChar char="•"/>
            </a:pPr>
            <a:r>
              <a:t>Delete virtual machine snapshots</a:t>
            </a:r>
          </a:p>
          <a:p>
            <a:pPr>
              <a:buFont typeface="Arial" pitchFamily="34" charset="0"/>
              <a:buChar char="•"/>
            </a:pPr>
            <a:r>
              <a:t>Consolidate snapshots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7 - 82</a:t>
            </a:r>
            <a:endParaRPr lang="en-US" dirty="0"/>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VM Snapshots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With snapshots, you can preserve the state of the VM so that you can repeatedly return to the same state.</a:t>
            </a:r>
          </a:p>
          <a:p>
            <a:pPr marL="0" indent="0">
              <a:buNone/>
            </a:pPr>
            <a:r>
              <a:t>For example, if problems occur during the patching or upgrading process, you can stop the process and revert to the previous state.</a:t>
            </a:r>
          </a:p>
          <a:p>
            <a:pPr marL="0" indent="0">
              <a:buNone/>
            </a:pPr>
            <a:r>
              <a:t>VM snapshots are not recommended as a VM backup strategy.</a:t>
            </a:r>
          </a:p>
        </p:txBody>
      </p:sp>
      <p:pic>
        <p:nvPicPr>
          <p:cNvPr id="4" name="Content Placeholder 3|1756|1122"/>
          <p:cNvPicPr>
            <a:picLocks noGrp="1" noChangeAspect="1"/>
          </p:cNvPicPr>
          <p:nvPr>
            <p:ph sz="half" idx="2"/>
          </p:nvPr>
        </p:nvPicPr>
        <p:blipFill>
          <a:blip r:embed="rId4"/>
          <a:stretch>
            <a:fillRect/>
          </a:stretch>
        </p:blipFill>
        <p:spPr>
          <a:xfrm>
            <a:off x="6168396" y="914400"/>
            <a:ext cx="5400000" cy="3450341"/>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7 - 83</a:t>
            </a:r>
            <a:endParaRPr lang="en-US" dirty="0"/>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Taking Snapshots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You can take a snapshot while a VM is powered on, powered off, or suspended.</a:t>
            </a:r>
          </a:p>
          <a:p>
            <a:pPr marL="0" lvl="0" indent="0">
              <a:spcBef>
                <a:spcPts val="0"/>
              </a:spcBef>
              <a:spcAft>
                <a:spcPts val="0"/>
              </a:spcAft>
              <a:buNone/>
            </a:pPr>
            <a:r>
              <a:rPr lang="en-US" sz="2000" dirty="0">
                <a:solidFill>
                  <a:schemeClr val="tx2"/>
                </a:solidFill>
                <a:cs typeface="Calibri" pitchFamily="34" charset="0"/>
              </a:rPr>
              <a:t>A snapshot captures the following items:</a:t>
            </a:r>
          </a:p>
          <a:p>
            <a:pPr>
              <a:buFont typeface="Arial" pitchFamily="34" charset="0"/>
              <a:buChar char="•"/>
            </a:pPr>
            <a:r>
              <a:t>VM configuration</a:t>
            </a:r>
          </a:p>
          <a:p>
            <a:pPr>
              <a:buFont typeface="Arial" pitchFamily="34" charset="0"/>
              <a:buChar char="•"/>
            </a:pPr>
            <a:r>
              <a:t>VM memory state (optional)</a:t>
            </a:r>
          </a:p>
          <a:p>
            <a:pPr>
              <a:buFont typeface="Arial" pitchFamily="34" charset="0"/>
              <a:buChar char="•"/>
            </a:pPr>
            <a:r>
              <a:t>Virtual disks</a:t>
            </a:r>
          </a:p>
          <a:p>
            <a:pPr marL="0" indent="0">
              <a:buNone/>
            </a:pPr>
            <a:r>
              <a:t>A snapshot capture does not include Independent virtual disks (persistent and nonpersistent).</a:t>
            </a:r>
          </a:p>
        </p:txBody>
      </p:sp>
      <p:pic>
        <p:nvPicPr>
          <p:cNvPr id="4" name="Content Placeholder 3|497|292"/>
          <p:cNvPicPr>
            <a:picLocks noGrp="1" noChangeAspect="1"/>
          </p:cNvPicPr>
          <p:nvPr>
            <p:ph sz="half" idx="2"/>
          </p:nvPr>
        </p:nvPicPr>
        <p:blipFill>
          <a:blip r:embed="rId4"/>
          <a:stretch>
            <a:fillRect/>
          </a:stretch>
        </p:blipFill>
        <p:spPr>
          <a:xfrm>
            <a:off x="6168396" y="914400"/>
            <a:ext cx="5400000" cy="3175241"/>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7 - 84</a:t>
            </a:r>
            <a:endParaRPr lang="en-US" dirty="0"/>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delta or child disk is created when you create a snapshot:</a:t>
            </a:r>
          </a:p>
          <a:p>
            <a:pPr>
              <a:buFont typeface="Arial" pitchFamily="34" charset="0"/>
              <a:buChar char="•"/>
            </a:pPr>
            <a:r>
              <a:t>On the VMFS datastore, the delta disk is a sparse disk.</a:t>
            </a:r>
          </a:p>
          <a:p>
            <a:pPr>
              <a:buFont typeface="Arial" pitchFamily="34" charset="0"/>
              <a:buChar char="•"/>
            </a:pPr>
            <a:r>
              <a:t>Delta disks use different sparse formats depending on the type of datastore.</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Types of Snapshots</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7 - 85</a:t>
            </a:r>
            <a:endParaRPr lang="en-US" dirty="0"/>
          </a:p>
        </p:txBody>
      </p:sp>
      <p:graphicFrame>
        <p:nvGraphicFramePr>
          <p:cNvPr id="11515" name="Table 1"/>
          <p:cNvGraphicFramePr>
            <a:graphicFrameLocks noGrp="1"/>
          </p:cNvGraphicFramePr>
          <p:nvPr/>
        </p:nvGraphicFramePr>
        <p:xfrm>
          <a:off x="609600" y="2756290"/>
          <a:ext cx="10972800" cy="2352040"/>
        </p:xfrm>
        <a:graphic>
          <a:graphicData uri="http://schemas.openxmlformats.org/drawingml/2006/table">
            <a:tbl>
              <a:tblPr firstRow="1" bandRow="1">
                <a:tableStyleId>{6E25E649-3F16-4E02-A733-19D2CDBF48F0}</a:tableStyleId>
              </a:tblPr>
              <a:tblGrid>
                <a:gridCol w="1975104">
                  <a:extLst>
                    <a:ext uri="{9D8B030D-6E8A-4147-A177-3AD203B41FA5}">
                      <a16:colId xmlns:a16="http://schemas.microsoft.com/office/drawing/2014/main" val="20000"/>
                    </a:ext>
                  </a:extLst>
                </a:gridCol>
                <a:gridCol w="5047488">
                  <a:extLst>
                    <a:ext uri="{9D8B030D-6E8A-4147-A177-3AD203B41FA5}">
                      <a16:colId xmlns:a16="http://schemas.microsoft.com/office/drawing/2014/main" val="20001"/>
                    </a:ext>
                  </a:extLst>
                </a:gridCol>
                <a:gridCol w="2523744">
                  <a:extLst>
                    <a:ext uri="{9D8B030D-6E8A-4147-A177-3AD203B41FA5}">
                      <a16:colId xmlns:a16="http://schemas.microsoft.com/office/drawing/2014/main" val="20002"/>
                    </a:ext>
                  </a:extLst>
                </a:gridCol>
                <a:gridCol w="1426464">
                  <a:extLst>
                    <a:ext uri="{9D8B030D-6E8A-4147-A177-3AD203B41FA5}">
                      <a16:colId xmlns:a16="http://schemas.microsoft.com/office/drawing/2014/main" val="20003"/>
                    </a:ext>
                  </a:extLst>
                </a:gridCol>
              </a:tblGrid>
              <a:tr h="370840">
                <a:tc>
                  <a:txBody>
                    <a:bodyPr/>
                    <a:lstStyle/>
                    <a:p>
                      <a:pPr marL="0" indent="0" algn="l">
                        <a:buNone/>
                      </a:pPr>
                      <a:r>
                        <a:t>Snapshot Type</a:t>
                      </a:r>
                    </a:p>
                  </a:txBody>
                  <a:tcPr/>
                </a:tc>
                <a:tc>
                  <a:txBody>
                    <a:bodyPr/>
                    <a:lstStyle/>
                    <a:p>
                      <a:pPr marL="0" indent="0" algn="l">
                        <a:buNone/>
                      </a:pPr>
                      <a:r>
                        <a:t>Notes</a:t>
                      </a:r>
                    </a:p>
                  </a:txBody>
                  <a:tcPr/>
                </a:tc>
                <a:tc>
                  <a:txBody>
                    <a:bodyPr/>
                    <a:lstStyle/>
                    <a:p>
                      <a:pPr marL="0" indent="0" algn="l">
                        <a:buNone/>
                      </a:pPr>
                      <a:r>
                        <a:t>Filename</a:t>
                      </a:r>
                    </a:p>
                  </a:txBody>
                  <a:tcPr/>
                </a:tc>
                <a:tc>
                  <a:txBody>
                    <a:bodyPr/>
                    <a:lstStyle/>
                    <a:p>
                      <a:pPr marL="0" indent="0" algn="l">
                        <a:buNone/>
                      </a:pPr>
                      <a:r>
                        <a:t>Block Size</a:t>
                      </a:r>
                    </a:p>
                  </a:txBody>
                  <a:tcPr/>
                </a:tc>
                <a:extLst>
                  <a:ext uri="{0D108BD9-81ED-4DB2-BD59-A6C34878D82A}">
                    <a16:rowId xmlns:a16="http://schemas.microsoft.com/office/drawing/2014/main" val="10000"/>
                  </a:ext>
                </a:extLst>
              </a:tr>
              <a:tr h="370840">
                <a:tc>
                  <a:txBody>
                    <a:bodyPr/>
                    <a:lstStyle/>
                    <a:p>
                      <a:pPr marL="0" indent="0" algn="l">
                        <a:buNone/>
                      </a:pPr>
                      <a:r>
                        <a:t>VMFSsparse</a:t>
                      </a:r>
                    </a:p>
                  </a:txBody>
                  <a:tcPr/>
                </a:tc>
                <a:tc>
                  <a:txBody>
                    <a:bodyPr/>
                    <a:lstStyle/>
                    <a:p>
                      <a:pPr marL="0" indent="0" algn="l">
                        <a:buNone/>
                      </a:pPr>
                      <a:r>
                        <a:t>VMFS5 with virtual disks smaller than 2 TB</a:t>
                      </a:r>
                    </a:p>
                  </a:txBody>
                  <a:tcPr/>
                </a:tc>
                <a:tc>
                  <a:txBody>
                    <a:bodyPr/>
                    <a:lstStyle/>
                    <a:p>
                      <a:pPr marL="0" indent="0" algn="l">
                        <a:buNone/>
                      </a:pPr>
                      <a:r>
                        <a:rPr lang="en-US" sz="2000" dirty="0">
                          <a:solidFill>
                            <a:srgbClr val="000000"/>
                          </a:solidFill>
                          <a:latin typeface="Courier New" panose="02070309020205020404" pitchFamily="49" charset="0"/>
                          <a:cs typeface="Courier New" pitchFamily="49" charset="0"/>
                        </a:rPr>
                        <a:t>#-delta.vmdk</a:t>
                      </a:r>
                    </a:p>
                  </a:txBody>
                  <a:tcPr/>
                </a:tc>
                <a:tc>
                  <a:txBody>
                    <a:bodyPr/>
                    <a:lstStyle/>
                    <a:p>
                      <a:pPr marL="0" indent="0" algn="l">
                        <a:buNone/>
                      </a:pPr>
                      <a:r>
                        <a:t>512 bytes</a:t>
                      </a:r>
                    </a:p>
                  </a:txBody>
                  <a:tcPr/>
                </a:tc>
                <a:extLst>
                  <a:ext uri="{0D108BD9-81ED-4DB2-BD59-A6C34878D82A}">
                    <a16:rowId xmlns:a16="http://schemas.microsoft.com/office/drawing/2014/main" val="10001"/>
                  </a:ext>
                </a:extLst>
              </a:tr>
              <a:tr h="370840">
                <a:tc>
                  <a:txBody>
                    <a:bodyPr/>
                    <a:lstStyle/>
                    <a:p>
                      <a:pPr marL="0" indent="0" algn="l">
                        <a:buNone/>
                      </a:pPr>
                      <a:r>
                        <a:t>SEsparse</a:t>
                      </a:r>
                    </a:p>
                  </a:txBody>
                  <a:tcPr/>
                </a:tc>
                <a:tc>
                  <a:txBody>
                    <a:bodyPr/>
                    <a:lstStyle/>
                    <a:p>
                      <a:pPr marL="292100" indent="-292100" algn="l">
                        <a:buFont typeface="Arial" pitchFamily="34" charset="0"/>
                        <a:buChar char="•"/>
                      </a:pPr>
                      <a:r>
                        <a:t>VMFS6</a:t>
                      </a:r>
                    </a:p>
                    <a:p>
                      <a:pPr marL="292100" indent="-292100" algn="l">
                        <a:buFont typeface="Arial" pitchFamily="34" charset="0"/>
                        <a:buChar char="•"/>
                      </a:pPr>
                      <a:r>
                        <a:t>VMFS5 with virtual disks larger than 2 TB</a:t>
                      </a:r>
                    </a:p>
                    <a:p>
                      <a:pPr marL="292100" indent="-292100" algn="l">
                        <a:buFont typeface="Arial" pitchFamily="34" charset="0"/>
                        <a:buChar char="•"/>
                      </a:pPr>
                      <a:r>
                        <a:t>Space efficient (thin provisioned)</a:t>
                      </a:r>
                    </a:p>
                    <a:p>
                      <a:pPr marL="292100" indent="-292100" algn="l">
                        <a:buFont typeface="Arial" pitchFamily="34" charset="0"/>
                        <a:buChar char="•"/>
                      </a:pPr>
                      <a:r>
                        <a:t>Supports disk reclamation (unmap)</a:t>
                      </a:r>
                    </a:p>
                  </a:txBody>
                  <a:tcPr/>
                </a:tc>
                <a:tc>
                  <a:txBody>
                    <a:bodyPr/>
                    <a:lstStyle/>
                    <a:p>
                      <a:pPr marL="0" indent="0" algn="l">
                        <a:buNone/>
                      </a:pPr>
                      <a:r>
                        <a:rPr lang="en-US" sz="2000" dirty="0">
                          <a:solidFill>
                            <a:srgbClr val="000000"/>
                          </a:solidFill>
                          <a:latin typeface="Courier New" panose="02070309020205020404" pitchFamily="49" charset="0"/>
                          <a:cs typeface="Courier New" pitchFamily="49" charset="0"/>
                        </a:rPr>
                        <a:t>#-sesparse.vmdk</a:t>
                      </a:r>
                    </a:p>
                  </a:txBody>
                  <a:tcPr/>
                </a:tc>
                <a:tc>
                  <a:txBody>
                    <a:bodyPr/>
                    <a:lstStyle/>
                    <a:p>
                      <a:pPr marL="0" indent="0" algn="l">
                        <a:buNone/>
                      </a:pPr>
                      <a:r>
                        <a:t>4 KB</a:t>
                      </a:r>
                    </a:p>
                  </a:txBody>
                  <a:tcPr/>
                </a:tc>
                <a:extLst>
                  <a:ext uri="{0D108BD9-81ED-4DB2-BD59-A6C34878D82A}">
                    <a16:rowId xmlns:a16="http://schemas.microsoft.com/office/drawing/2014/main" val="10002"/>
                  </a:ext>
                </a:extLst>
              </a:tr>
              <a:tr h="370840">
                <a:tc>
                  <a:txBody>
                    <a:bodyPr/>
                    <a:lstStyle/>
                    <a:p>
                      <a:pPr marL="0" indent="0" algn="l">
                        <a:buNone/>
                      </a:pPr>
                      <a:r>
                        <a:t>vsanSparse </a:t>
                      </a:r>
                    </a:p>
                  </a:txBody>
                  <a:tcPr/>
                </a:tc>
                <a:tc>
                  <a:txBody>
                    <a:bodyPr/>
                    <a:lstStyle/>
                    <a:p>
                      <a:pPr marL="0" indent="0" algn="l">
                        <a:buNone/>
                      </a:pPr>
                      <a:r>
                        <a:t>vSAN </a:t>
                      </a:r>
                    </a:p>
                  </a:txBody>
                  <a:tcPr/>
                </a:tc>
                <a:tc>
                  <a:txBody>
                    <a:bodyPr/>
                    <a:lstStyle/>
                    <a:p>
                      <a:pPr marL="0" indent="0" algn="l">
                        <a:buNone/>
                      </a:pPr>
                      <a:r>
                        <a:rPr lang="en-US" sz="2000" dirty="0">
                          <a:solidFill>
                            <a:srgbClr val="000000"/>
                          </a:solidFill>
                          <a:latin typeface="Courier New" panose="02070309020205020404" pitchFamily="49" charset="0"/>
                          <a:cs typeface="Courier New" pitchFamily="49" charset="0"/>
                        </a:rPr>
                        <a:t>Delta object</a:t>
                      </a:r>
                    </a:p>
                  </a:txBody>
                  <a:tcPr/>
                </a:tc>
                <a:tc>
                  <a:txBody>
                    <a:bodyPr/>
                    <a:lstStyle/>
                    <a:p>
                      <a:pPr marL="0" indent="0" algn="l">
                        <a:buNone/>
                      </a:pPr>
                      <a:r>
                        <a:t>4 MB</a:t>
                      </a:r>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t>VM Snapshot Files</a:t>
            </a:r>
          </a:p>
        </p:txBody>
      </p:sp>
      <p:sp>
        <p:nvSpPr>
          <p:cNvPr id="3" name="Content Placeholder 2"/>
          <p:cNvSpPr>
            <a:spLocks noGrp="1"/>
          </p:cNvSpPr>
          <p:nvPr>
            <p:ph sz="half" idx="1"/>
          </p:nvPr>
        </p:nvSpPr>
        <p:spPr>
          <a:xfrm>
            <a:off x="609600" y="914400"/>
            <a:ext cx="5400000" cy="5467350"/>
          </a:xfrm>
        </p:spPr>
        <p:txBody>
          <a:bodyPr>
            <a:noAutofit/>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A snapshot consists of a set of files:</a:t>
            </a:r>
          </a:p>
          <a:p>
            <a:pPr>
              <a:buFont typeface="Arial" pitchFamily="34" charset="0"/>
              <a:buChar char="•"/>
            </a:pPr>
            <a:r>
              <a:rPr lang="en-US" sz="2000" dirty="0">
                <a:solidFill>
                  <a:srgbClr val="000000"/>
                </a:solidFill>
                <a:latin typeface="Courier New" panose="02070309020205020404" pitchFamily="49" charset="0"/>
                <a:cs typeface="Courier New" pitchFamily="49" charset="0"/>
              </a:rPr>
              <a:t>-Snapshot#.vmsn</a:t>
            </a:r>
            <a:r>
              <a:t>: Configuration state</a:t>
            </a:r>
          </a:p>
          <a:p>
            <a:pPr>
              <a:buFont typeface="Arial" pitchFamily="34" charset="0"/>
              <a:buChar char="•"/>
            </a:pPr>
            <a:r>
              <a:rPr lang="en-US" sz="2000" dirty="0">
                <a:solidFill>
                  <a:srgbClr val="000000"/>
                </a:solidFill>
                <a:latin typeface="Courier New" panose="02070309020205020404" pitchFamily="49" charset="0"/>
                <a:cs typeface="Courier New" pitchFamily="49" charset="0"/>
              </a:rPr>
              <a:t>-Snapshot#.vmem</a:t>
            </a:r>
            <a:r>
              <a:t>: Memory state (optional)</a:t>
            </a:r>
          </a:p>
          <a:p>
            <a:pPr>
              <a:buFont typeface="Arial" pitchFamily="34" charset="0"/>
              <a:buChar char="•"/>
            </a:pPr>
            <a:r>
              <a:rPr lang="en-US" sz="2000" dirty="0">
                <a:solidFill>
                  <a:srgbClr val="000000"/>
                </a:solidFill>
                <a:latin typeface="Courier New" panose="02070309020205020404" pitchFamily="49" charset="0"/>
                <a:cs typeface="Courier New" pitchFamily="49" charset="0"/>
              </a:rPr>
              <a:t>-00000#.vmdk</a:t>
            </a:r>
            <a:r>
              <a:t>: Disk descriptor</a:t>
            </a:r>
          </a:p>
          <a:p>
            <a:pPr>
              <a:buFont typeface="Arial" pitchFamily="34" charset="0"/>
              <a:buChar char="•"/>
            </a:pPr>
            <a:r>
              <a:rPr lang="en-US" sz="2000" dirty="0">
                <a:solidFill>
                  <a:srgbClr val="000000"/>
                </a:solidFill>
                <a:latin typeface="Courier New" panose="02070309020205020404" pitchFamily="49" charset="0"/>
                <a:cs typeface="Courier New" pitchFamily="49" charset="0"/>
              </a:rPr>
              <a:t>-00000#-delta.vmdk</a:t>
            </a:r>
            <a:r>
              <a:t>: VMFS5 delta</a:t>
            </a:r>
          </a:p>
          <a:p>
            <a:pPr>
              <a:buFont typeface="Arial" pitchFamily="34" charset="0"/>
              <a:buChar char="•"/>
            </a:pPr>
            <a:r>
              <a:rPr lang="en-US" sz="2000" dirty="0">
                <a:solidFill>
                  <a:srgbClr val="000000"/>
                </a:solidFill>
                <a:latin typeface="Courier New" panose="02070309020205020404" pitchFamily="49" charset="0"/>
                <a:cs typeface="Courier New" pitchFamily="49" charset="0"/>
              </a:rPr>
              <a:t>-00000#-sesparse.vmdk</a:t>
            </a:r>
            <a:r>
              <a:t>: VMFS6 delta</a:t>
            </a:r>
          </a:p>
          <a:p>
            <a:pPr>
              <a:buFont typeface="Arial" pitchFamily="34" charset="0"/>
              <a:buChar char="•"/>
            </a:pPr>
            <a:r>
              <a:rPr lang="en-US" sz="2000" dirty="0">
                <a:solidFill>
                  <a:srgbClr val="000000"/>
                </a:solidFill>
                <a:latin typeface="Courier New" panose="02070309020205020404" pitchFamily="49" charset="0"/>
                <a:cs typeface="Courier New" pitchFamily="49" charset="0"/>
              </a:rPr>
              <a:t>.vmsd</a:t>
            </a:r>
            <a:r>
              <a:t>: Stores names, descriptions, and relationships for all the VM's snapshots</a:t>
            </a:r>
          </a:p>
        </p:txBody>
      </p:sp>
      <p:pic>
        <p:nvPicPr>
          <p:cNvPr id="4" name="Content Placeholder 3|1589|1129"/>
          <p:cNvPicPr>
            <a:picLocks noGrp="1" noChangeAspect="1"/>
          </p:cNvPicPr>
          <p:nvPr>
            <p:ph sz="half" idx="2"/>
          </p:nvPr>
        </p:nvPicPr>
        <p:blipFill>
          <a:blip r:embed="rId4"/>
          <a:stretch>
            <a:fillRect/>
          </a:stretch>
        </p:blipFill>
        <p:spPr>
          <a:xfrm>
            <a:off x="6168396" y="914400"/>
            <a:ext cx="5400000" cy="3836752"/>
          </a:xfrm>
          <a:prstGeom prst="rect">
            <a:avLst/>
          </a:prstGeom>
        </p:spPr>
      </p:pic>
      <p:sp>
        <p:nvSpPr>
          <p:cNvPr id="5" name="Footer Placeholder 4">
            <a:extLst>
              <a:ext uri="{FF2B5EF4-FFF2-40B4-BE49-F238E27FC236}">
                <a16:creationId xmlns:a16="http://schemas.microsoft.com/office/drawing/2014/main" id="{40A1BD94-730B-4E88-AB87-7EC608A844C3}"/>
              </a:ext>
            </a:extLst>
          </p:cNvPr>
          <p:cNvSpPr>
            <a:spLocks noGrp="1"/>
          </p:cNvSpPr>
          <p:nvPr>
            <p:ph type="ftr" sz="quarter" idx="10"/>
          </p:nvPr>
        </p:nvSpPr>
        <p:spPr/>
        <p:txBody>
          <a:bodyPr/>
          <a:lstStyle/>
          <a:p>
            <a:pPr>
              <a:lnSpc>
                <a:spcPct val="90000"/>
              </a:lnSpc>
            </a:pPr>
            <a:r>
              <a:rPr lang="en-US"/>
              <a:t>VMware vSphere: Install, Configure, Manage [V7]      |     7 - 86</a:t>
            </a:r>
            <a:endParaRPr lang="en-US" dirty="0"/>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VM Snapshot Files Example (1)</a:t>
            </a:r>
          </a:p>
        </p:txBody>
      </p:sp>
      <p:pic>
        <p:nvPicPr>
          <p:cNvPr id="4" name="Text Placeholder 2|1518|204">
            <a:extLst>
              <a:ext uri="{FF2B5EF4-FFF2-40B4-BE49-F238E27FC236}">
                <a16:creationId xmlns:a16="http://schemas.microsoft.com/office/drawing/2014/main" id="{074465FE-83A1-43BF-B460-8D70880BDE6E}"/>
              </a:ext>
            </a:extLst>
          </p:cNvPr>
          <p:cNvPicPr>
            <a:picLocks noGrp="1" noChangeAspect="1"/>
          </p:cNvPicPr>
          <p:nvPr>
            <p:ph idx="1"/>
          </p:nvPr>
        </p:nvPicPr>
        <p:blipFill>
          <a:blip r:embed="rId4"/>
          <a:stretch>
            <a:fillRect/>
          </a:stretch>
        </p:blipFill>
        <p:spPr>
          <a:xfrm>
            <a:off x="609600" y="914400"/>
            <a:ext cx="10972800" cy="1474605"/>
          </a:xfrm>
          <a:prstGeom prst="rect">
            <a:avLst/>
          </a:prstGeom>
        </p:spPr>
      </p:pic>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7 - 87</a:t>
            </a:r>
            <a:endParaRPr lang="en-US" dirty="0"/>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VM Snapshot Files Example (2)</a:t>
            </a:r>
          </a:p>
        </p:txBody>
      </p:sp>
      <p:pic>
        <p:nvPicPr>
          <p:cNvPr id="4" name="Text Placeholder 2|1814|468">
            <a:extLst>
              <a:ext uri="{FF2B5EF4-FFF2-40B4-BE49-F238E27FC236}">
                <a16:creationId xmlns:a16="http://schemas.microsoft.com/office/drawing/2014/main" id="{074465FE-83A1-43BF-B460-8D70880BDE6E}"/>
              </a:ext>
            </a:extLst>
          </p:cNvPr>
          <p:cNvPicPr>
            <a:picLocks noGrp="1" noChangeAspect="1"/>
          </p:cNvPicPr>
          <p:nvPr>
            <p:ph idx="1"/>
          </p:nvPr>
        </p:nvPicPr>
        <p:blipFill>
          <a:blip r:embed="rId4"/>
          <a:stretch>
            <a:fillRect/>
          </a:stretch>
        </p:blipFill>
        <p:spPr>
          <a:xfrm>
            <a:off x="609600" y="914400"/>
            <a:ext cx="10972800" cy="2830909"/>
          </a:xfrm>
          <a:prstGeom prst="rect">
            <a:avLst/>
          </a:prstGeom>
        </p:spPr>
      </p:pic>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7 - 88</a:t>
            </a:r>
            <a:endParaRPr lang="en-US" dirty="0"/>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Imag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VM Snapshot Files Example (3)</a:t>
            </a:r>
          </a:p>
        </p:txBody>
      </p:sp>
      <p:pic>
        <p:nvPicPr>
          <p:cNvPr id="4" name="Text Placeholder 2|1856|814">
            <a:extLst>
              <a:ext uri="{FF2B5EF4-FFF2-40B4-BE49-F238E27FC236}">
                <a16:creationId xmlns:a16="http://schemas.microsoft.com/office/drawing/2014/main" id="{074465FE-83A1-43BF-B460-8D70880BDE6E}"/>
              </a:ext>
            </a:extLst>
          </p:cNvPr>
          <p:cNvPicPr>
            <a:picLocks noGrp="1" noChangeAspect="1"/>
          </p:cNvPicPr>
          <p:nvPr>
            <p:ph idx="1"/>
          </p:nvPr>
        </p:nvPicPr>
        <p:blipFill>
          <a:blip r:embed="rId4"/>
          <a:stretch>
            <a:fillRect/>
          </a:stretch>
        </p:blipFill>
        <p:spPr>
          <a:xfrm>
            <a:off x="609600" y="914400"/>
            <a:ext cx="10972800" cy="4812424"/>
          </a:xfrm>
          <a:prstGeom prst="rect">
            <a:avLst/>
          </a:prstGeom>
        </p:spPr>
      </p:pic>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7 - 89</a:t>
            </a:r>
            <a:endParaRPr 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191|860"/>
          <p:cNvPicPr>
            <a:picLocks noGrp="1" noChangeAspect="1"/>
          </p:cNvPicPr>
          <p:nvPr>
            <p:ph sz="half" idx="12"/>
          </p:nvPr>
        </p:nvPicPr>
        <p:blipFill>
          <a:blip r:embed="rId4"/>
          <a:stretch>
            <a:fillRect/>
          </a:stretch>
        </p:blipFill>
        <p:spPr>
          <a:xfrm>
            <a:off x="2891247" y="1583697"/>
            <a:ext cx="6409506" cy="4628191"/>
          </a:xfrm>
          <a:prstGeom prst="rect">
            <a:avLst/>
          </a:prstGeom>
        </p:spPr>
      </p:pic>
      <p:sp>
        <p:nvSpPr>
          <p:cNvPr id="2" name="Title 1"/>
          <p:cNvSpPr>
            <a:spLocks noGrp="1"/>
          </p:cNvSpPr>
          <p:nvPr>
            <p:ph type="title"/>
          </p:nvPr>
        </p:nvSpPr>
        <p:spPr>
          <a:xfrm>
            <a:off x="609600" y="330200"/>
            <a:ext cx="10972800" cy="355600"/>
          </a:xfrm>
        </p:spPr>
        <p:txBody>
          <a:bodyPr/>
          <a:lstStyle/>
          <a:p>
            <a:r>
              <a:t>Creating a Template: Convert VM to Template</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You can create a template by converting a VM to a template. In this case, the VM must be powered off.</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7 - 9</a:t>
            </a:r>
            <a:endParaRPr lang="en-US" dirty="0"/>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864|679"/>
          <p:cNvPicPr>
            <a:picLocks noGrp="1" noChangeAspect="1"/>
          </p:cNvPicPr>
          <p:nvPr>
            <p:ph sz="half" idx="12"/>
          </p:nvPr>
        </p:nvPicPr>
        <p:blipFill>
          <a:blip r:embed="rId4"/>
          <a:stretch>
            <a:fillRect/>
          </a:stretch>
        </p:blipFill>
        <p:spPr>
          <a:xfrm>
            <a:off x="609600" y="1583697"/>
            <a:ext cx="10972800" cy="3997066"/>
          </a:xfrm>
          <a:prstGeom prst="rect">
            <a:avLst/>
          </a:prstGeom>
        </p:spPr>
      </p:pic>
      <p:sp>
        <p:nvSpPr>
          <p:cNvPr id="2" name="Title 1"/>
          <p:cNvSpPr>
            <a:spLocks noGrp="1"/>
          </p:cNvSpPr>
          <p:nvPr>
            <p:ph type="title"/>
          </p:nvPr>
        </p:nvSpPr>
        <p:spPr>
          <a:xfrm>
            <a:off x="609600" y="330200"/>
            <a:ext cx="10972800" cy="355600"/>
          </a:xfrm>
        </p:spPr>
        <p:txBody>
          <a:bodyPr/>
          <a:lstStyle/>
          <a:p>
            <a:r>
              <a:t>Managing Snapshots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In the vSphere Client, you can view snapshots for the active VM and take edit, delete, and revert to actions.</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7 - 90</a:t>
            </a:r>
            <a:endParaRPr lang="en-US" dirty="0"/>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7 - 91</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1539" name="Video 11539|1000|500" title="Video 11539">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Deleting VM Snapshots (1)</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If you delete a snapshot one or more levels above the You are here level, the snapshot state is deleted. In this example, the snap01 data is committed into the parent (base disk), and the foundation for snap02 is retained.</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53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539"/>
                                        </p:tgtEl>
                                      </p:cBhvr>
                                    </p:cmd>
                                  </p:childTnLst>
                                </p:cTn>
                              </p:par>
                            </p:childTnLst>
                          </p:cTn>
                        </p:par>
                      </p:childTnLst>
                    </p:cTn>
                  </p:par>
                </p:childTnLst>
              </p:cTn>
              <p:nextCondLst>
                <p:cond evt="onClick" delay="0">
                  <p:tgtEl>
                    <p:spTgt spid="11539"/>
                  </p:tgtEl>
                </p:cond>
              </p:nextCondLst>
            </p:seq>
            <p:video>
              <p:cMediaNode vol="80000">
                <p:cTn id="7" fill="hold" display="0">
                  <p:stCondLst>
                    <p:cond delay="indefinite"/>
                  </p:stCondLst>
                </p:cTn>
                <p:tgtEl>
                  <p:spTgt spid="11539"/>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7 - 92</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1544" name="Video 11544|1000|500" title="Video 11544">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Deleting VM Snapshots (2)</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If you delete the latest snapshot, the changes are committed to its parent. The snap02 data is committed into snap01 data, and the snap02 </a:t>
            </a:r>
            <a:r>
              <a:rPr lang="en-US" sz="2000" dirty="0">
                <a:solidFill>
                  <a:srgbClr val="000000"/>
                </a:solidFill>
                <a:latin typeface="Courier New" panose="02070309020205020404" pitchFamily="49" charset="0"/>
                <a:cs typeface="Courier New" pitchFamily="49" charset="0"/>
              </a:rPr>
              <a:t>-delta.vmdk</a:t>
            </a:r>
            <a:r>
              <a:t> file is deleted.</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54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544"/>
                                        </p:tgtEl>
                                      </p:cBhvr>
                                    </p:cmd>
                                  </p:childTnLst>
                                </p:cTn>
                              </p:par>
                            </p:childTnLst>
                          </p:cTn>
                        </p:par>
                      </p:childTnLst>
                    </p:cTn>
                  </p:par>
                </p:childTnLst>
              </p:cTn>
              <p:nextCondLst>
                <p:cond evt="onClick" delay="0">
                  <p:tgtEl>
                    <p:spTgt spid="11544"/>
                  </p:tgtEl>
                </p:cond>
              </p:nextCondLst>
            </p:seq>
            <p:video>
              <p:cMediaNode vol="80000">
                <p:cTn id="7" fill="hold" display="0">
                  <p:stCondLst>
                    <p:cond delay="indefinite"/>
                  </p:stCondLst>
                </p:cTn>
                <p:tgtEl>
                  <p:spTgt spid="11544"/>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7 - 93</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1549" name="Video 11549|1000|500" title="Video 11549">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Deleting VM Snapshots (3)</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If you delete a snapshot one or more levels below the You are here level, subsequent snapshots are deleted, and you can no longer return to those states. The snap02 data is deleted.</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54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549"/>
                                        </p:tgtEl>
                                      </p:cBhvr>
                                    </p:cmd>
                                  </p:childTnLst>
                                </p:cTn>
                              </p:par>
                            </p:childTnLst>
                          </p:cTn>
                        </p:par>
                      </p:childTnLst>
                    </p:cTn>
                  </p:par>
                </p:childTnLst>
              </p:cTn>
              <p:nextCondLst>
                <p:cond evt="onClick" delay="0">
                  <p:tgtEl>
                    <p:spTgt spid="11549"/>
                  </p:tgtEl>
                </p:cond>
              </p:nextCondLst>
            </p:seq>
            <p:video>
              <p:cMediaNode vol="80000">
                <p:cTn id="7" fill="hold" display="0">
                  <p:stCondLst>
                    <p:cond delay="indefinite"/>
                  </p:stCondLst>
                </p:cTn>
                <p:tgtEl>
                  <p:spTgt spid="11549"/>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name="SingleContent_Animatio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7 - 94</a:t>
            </a:r>
            <a:endParaRPr lang="en-US" dirty="0"/>
          </a:p>
        </p:txBody>
      </p:sp>
      <p:sp>
        <p:nvSpPr>
          <p:cNvPr id="3" name="Graphic 4">
            <a:extLst>
              <a:ext uri="{FF2B5EF4-FFF2-40B4-BE49-F238E27FC236}">
                <a16:creationId xmlns:a16="http://schemas.microsoft.com/office/drawing/2014/main" id="{429B12D2-F46D-42D4-9325-35EFDB3A0F8D}"/>
              </a:ext>
            </a:extLst>
          </p:cNvPr>
          <p:cNvSpPr/>
          <p:nvPr/>
        </p:nvSpPr>
        <p:spPr>
          <a:xfrm>
            <a:off x="11707653" y="6387734"/>
            <a:ext cx="371010" cy="371010"/>
          </a:xfrm>
          <a:custGeom>
            <a:avLst/>
            <a:gdLst>
              <a:gd name="connsiteX0" fmla="*/ 185505 w 371010"/>
              <a:gd name="connsiteY0" fmla="*/ 0 h 371010"/>
              <a:gd name="connsiteX1" fmla="*/ 0 w 371010"/>
              <a:gd name="connsiteY1" fmla="*/ 185505 h 371010"/>
              <a:gd name="connsiteX2" fmla="*/ 185505 w 371010"/>
              <a:gd name="connsiteY2" fmla="*/ 371011 h 371010"/>
              <a:gd name="connsiteX3" fmla="*/ 371011 w 371010"/>
              <a:gd name="connsiteY3" fmla="*/ 185505 h 371010"/>
              <a:gd name="connsiteX4" fmla="*/ 185505 w 371010"/>
              <a:gd name="connsiteY4" fmla="*/ 0 h 371010"/>
              <a:gd name="connsiteX5" fmla="*/ 272050 w 371010"/>
              <a:gd name="connsiteY5" fmla="*/ 203458 h 371010"/>
              <a:gd name="connsiteX6" fmla="*/ 140401 w 371010"/>
              <a:gd name="connsiteY6" fmla="*/ 279006 h 371010"/>
              <a:gd name="connsiteX7" fmla="*/ 113697 w 371010"/>
              <a:gd name="connsiteY7" fmla="*/ 263298 h 371010"/>
              <a:gd name="connsiteX8" fmla="*/ 113697 w 371010"/>
              <a:gd name="connsiteY8" fmla="*/ 107713 h 371010"/>
              <a:gd name="connsiteX9" fmla="*/ 140401 w 371010"/>
              <a:gd name="connsiteY9" fmla="*/ 92005 h 371010"/>
              <a:gd name="connsiteX10" fmla="*/ 272050 w 371010"/>
              <a:gd name="connsiteY10" fmla="*/ 172041 h 371010"/>
              <a:gd name="connsiteX11" fmla="*/ 272050 w 371010"/>
              <a:gd name="connsiteY11" fmla="*/ 203458 h 3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0" h="371010">
                <a:moveTo>
                  <a:pt x="185505" y="0"/>
                </a:moveTo>
                <a:cubicBezTo>
                  <a:pt x="83029" y="0"/>
                  <a:pt x="0" y="83029"/>
                  <a:pt x="0" y="185505"/>
                </a:cubicBezTo>
                <a:cubicBezTo>
                  <a:pt x="0" y="287982"/>
                  <a:pt x="83029" y="371011"/>
                  <a:pt x="185505" y="371011"/>
                </a:cubicBezTo>
                <a:cubicBezTo>
                  <a:pt x="287982" y="371011"/>
                  <a:pt x="371011" y="287982"/>
                  <a:pt x="371011" y="185505"/>
                </a:cubicBezTo>
                <a:cubicBezTo>
                  <a:pt x="371011" y="83029"/>
                  <a:pt x="287982" y="0"/>
                  <a:pt x="185505" y="0"/>
                </a:cubicBezTo>
                <a:close/>
                <a:moveTo>
                  <a:pt x="272050" y="203458"/>
                </a:moveTo>
                <a:lnTo>
                  <a:pt x="140401" y="279006"/>
                </a:lnTo>
                <a:cubicBezTo>
                  <a:pt x="128582" y="285589"/>
                  <a:pt x="113697" y="277136"/>
                  <a:pt x="113697" y="263298"/>
                </a:cubicBezTo>
                <a:lnTo>
                  <a:pt x="113697" y="107713"/>
                </a:lnTo>
                <a:cubicBezTo>
                  <a:pt x="113697" y="93950"/>
                  <a:pt x="128507" y="85422"/>
                  <a:pt x="140401" y="92005"/>
                </a:cubicBezTo>
                <a:lnTo>
                  <a:pt x="272050" y="172041"/>
                </a:lnTo>
                <a:cubicBezTo>
                  <a:pt x="284317" y="178923"/>
                  <a:pt x="284317" y="196651"/>
                  <a:pt x="272050" y="203458"/>
                </a:cubicBezTo>
                <a:close/>
              </a:path>
            </a:pathLst>
          </a:custGeom>
          <a:solidFill>
            <a:schemeClr val="accent1"/>
          </a:solidFill>
          <a:ln w="744" cap="flat">
            <a:noFill/>
            <a:prstDash val="solid"/>
            <a:miter/>
          </a:ln>
        </p:spPr>
        <p:txBody>
          <a:bodyPr rtlCol="0" anchor="ctr"/>
          <a:lstStyle/>
          <a:p>
            <a:endParaRPr lang="en-GB"/>
          </a:p>
        </p:txBody>
      </p:sp>
      <p:pic>
        <p:nvPicPr>
          <p:cNvPr id="11554" name="Video 11554|1000|500" title="Video 11554">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09600" y="1583697"/>
            <a:ext cx="10972800" cy="4612639"/>
          </a:xfrm>
          <a:prstGeom prst="rect">
            <a:avLst/>
          </a:prstGeom>
        </p:spPr>
      </p:pic>
      <p:sp>
        <p:nvSpPr>
          <p:cNvPr id="9" name="Title 1">
            <a:extLst>
              <a:ext uri="{FF2B5EF4-FFF2-40B4-BE49-F238E27FC236}">
                <a16:creationId xmlns:a16="http://schemas.microsoft.com/office/drawing/2014/main" id="{23435322-26BE-42E6-BD6C-32A377358C03}"/>
              </a:ext>
            </a:extLst>
          </p:cNvPr>
          <p:cNvSpPr>
            <a:spLocks noGrp="1"/>
          </p:cNvSpPr>
          <p:nvPr>
            <p:ph type="title"/>
          </p:nvPr>
        </p:nvSpPr>
        <p:spPr>
          <a:xfrm>
            <a:off x="609600" y="330200"/>
            <a:ext cx="10972800" cy="355600"/>
          </a:xfrm>
        </p:spPr>
        <p:txBody>
          <a:bodyPr/>
          <a:lstStyle/>
          <a:p>
            <a:r>
              <a:t>Deleting All VM Snapshots</a:t>
            </a:r>
          </a:p>
        </p:txBody>
      </p:sp>
      <p:sp>
        <p:nvSpPr>
          <p:cNvPr id="10" name="Content Placeholder 2">
            <a:extLst>
              <a:ext uri="{FF2B5EF4-FFF2-40B4-BE49-F238E27FC236}">
                <a16:creationId xmlns:a16="http://schemas.microsoft.com/office/drawing/2014/main" id="{23EADDBF-1080-4E1C-B796-C2FA13DB5271}"/>
              </a:ext>
            </a:extLst>
          </p:cNvPr>
          <p:cNvSpPr>
            <a:spLocks noGrp="1"/>
          </p:cNvSpPr>
          <p:nvPr>
            <p:ph idx="1"/>
          </p:nvPr>
        </p:nvSpPr>
        <p:spPr>
          <a:xfrm>
            <a:off x="609600" y="914400"/>
            <a:ext cx="10972800" cy="587830"/>
          </a:xfrm>
        </p:spPr>
        <p:txBody>
          <a:bodyPr>
            <a:noAutofit/>
          </a:bodyPr>
          <a:lstStyle/>
          <a:p>
            <a:pPr marL="0" indent="0">
              <a:buNone/>
            </a:pPr>
            <a:r>
              <a:t>The delete-all-snapshots mechanism uses storage space efficiently. The size of the base disk does not increase. Snap01 is committed to the base disk before snap02 is committed.</a:t>
            </a:r>
          </a:p>
        </p:txBody>
      </p:sp>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55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554"/>
                                        </p:tgtEl>
                                      </p:cBhvr>
                                    </p:cmd>
                                  </p:childTnLst>
                                </p:cTn>
                              </p:par>
                            </p:childTnLst>
                          </p:cTn>
                        </p:par>
                      </p:childTnLst>
                    </p:cTn>
                  </p:par>
                </p:childTnLst>
              </p:cTn>
              <p:nextCondLst>
                <p:cond evt="onClick" delay="0">
                  <p:tgtEl>
                    <p:spTgt spid="11554"/>
                  </p:tgtEl>
                </p:cond>
              </p:nextCondLst>
            </p:seq>
            <p:video>
              <p:cMediaNode vol="80000">
                <p:cTn id="7" fill="hold" display="0">
                  <p:stCondLst>
                    <p:cond delay="indefinite"/>
                  </p:stCondLst>
                </p:cTn>
                <p:tgtEl>
                  <p:spTgt spid="11554"/>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9025" y="914400"/>
            <a:ext cx="10972801" cy="1728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Snapshot consolidation is a method for committing a chain of delta disks to the base disks when the Snapshot Manager shows that no snapshots exist but the delta disk files remain on the datastore.</a:t>
            </a:r>
          </a:p>
        </p:txBody>
      </p:sp>
      <p:sp>
        <p:nvSpPr>
          <p:cNvPr id="5" name="Content Placeholder 2">
            <a:extLst>
              <a:ext uri="{FF2B5EF4-FFF2-40B4-BE49-F238E27FC236}">
                <a16:creationId xmlns:a16="http://schemas.microsoft.com/office/drawing/2014/main" id="{57CB9451-4BBE-4801-B22F-7FE4EA4125E3}"/>
              </a:ext>
            </a:extLst>
          </p:cNvPr>
          <p:cNvSpPr>
            <a:spLocks noGrp="1"/>
          </p:cNvSpPr>
          <p:nvPr>
            <p:ph sz="half" idx="10"/>
          </p:nvPr>
        </p:nvSpPr>
        <p:spPr>
          <a:xfrm>
            <a:off x="609600" y="2756290"/>
            <a:ext cx="10972801" cy="36000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lvl="0" indent="0">
              <a:spcBef>
                <a:spcPts val="0"/>
              </a:spcBef>
              <a:spcAft>
                <a:spcPts val="0"/>
              </a:spcAft>
              <a:buNone/>
            </a:pPr>
            <a:r>
              <a:rPr lang="en-US" sz="2000" dirty="0">
                <a:solidFill>
                  <a:schemeClr val="tx2"/>
                </a:solidFill>
                <a:cs typeface="Calibri" pitchFamily="34" charset="0"/>
              </a:rPr>
              <a:t>Snapshot consolidation resolves problems that might occur with snapshots:</a:t>
            </a:r>
          </a:p>
          <a:p>
            <a:pPr>
              <a:buFont typeface="Arial" pitchFamily="34" charset="0"/>
              <a:buChar char="•"/>
            </a:pPr>
            <a:r>
              <a:t>The snapshot descriptor file is committed correctly, and the Snapshot window shows that all the snapshots are deleted.</a:t>
            </a:r>
          </a:p>
          <a:p>
            <a:pPr>
              <a:buFont typeface="Arial" pitchFamily="34" charset="0"/>
              <a:buChar char="•"/>
            </a:pPr>
            <a:r>
              <a:t>The snapshot files (</a:t>
            </a:r>
            <a:r>
              <a:rPr lang="en-US" sz="2000" dirty="0">
                <a:solidFill>
                  <a:srgbClr val="000000"/>
                </a:solidFill>
                <a:latin typeface="Courier New" panose="02070309020205020404" pitchFamily="49" charset="0"/>
                <a:cs typeface="Courier New" pitchFamily="49" charset="0"/>
              </a:rPr>
              <a:t>-delta.vmdk</a:t>
            </a:r>
            <a:r>
              <a:t>) are still part of the VM.</a:t>
            </a:r>
          </a:p>
          <a:p>
            <a:pPr>
              <a:buFont typeface="Arial" pitchFamily="34" charset="0"/>
              <a:buChar char="•"/>
            </a:pPr>
            <a:r>
              <a:t>Delta disk files continue to expand until the datastore on which the VM is located runs out of space.</a:t>
            </a:r>
          </a:p>
        </p:txBody>
      </p:sp>
      <p:sp>
        <p:nvSpPr>
          <p:cNvPr id="8" name="Title 1">
            <a:extLst>
              <a:ext uri="{FF2B5EF4-FFF2-40B4-BE49-F238E27FC236}">
                <a16:creationId xmlns:a16="http://schemas.microsoft.com/office/drawing/2014/main" id="{B76C10B7-3BB1-4683-8642-FF4CB4B5728E}"/>
              </a:ext>
            </a:extLst>
          </p:cNvPr>
          <p:cNvSpPr>
            <a:spLocks noGrp="1"/>
          </p:cNvSpPr>
          <p:nvPr>
            <p:ph type="title"/>
          </p:nvPr>
        </p:nvSpPr>
        <p:spPr>
          <a:xfrm>
            <a:off x="609600" y="330200"/>
            <a:ext cx="10972800" cy="355600"/>
          </a:xfrm>
        </p:spPr>
        <p:txBody>
          <a:bodyPr/>
          <a:lstStyle/>
          <a:p>
            <a:r>
              <a:t>About Snapshot Consolidation</a:t>
            </a:r>
          </a:p>
        </p:txBody>
      </p:sp>
      <p:sp>
        <p:nvSpPr>
          <p:cNvPr id="9" name="Footer Placeholder 4">
            <a:extLst>
              <a:ext uri="{FF2B5EF4-FFF2-40B4-BE49-F238E27FC236}">
                <a16:creationId xmlns:a16="http://schemas.microsoft.com/office/drawing/2014/main" id="{FF92C2E2-FA32-4759-B4F4-998062C13EA9}"/>
              </a:ext>
            </a:extLst>
          </p:cNvPr>
          <p:cNvSpPr>
            <a:spLocks noGrp="1"/>
          </p:cNvSpPr>
          <p:nvPr>
            <p:ph type="ftr" sz="quarter" idx="13"/>
          </p:nvPr>
        </p:nvSpPr>
        <p:spPr>
          <a:xfrm>
            <a:off x="3327662" y="6464899"/>
            <a:ext cx="8254738" cy="301661"/>
          </a:xfrm>
        </p:spPr>
        <p:txBody>
          <a:bodyPr/>
          <a:lstStyle/>
          <a:p>
            <a:pPr>
              <a:lnSpc>
                <a:spcPct val="90000"/>
              </a:lnSpc>
            </a:pPr>
            <a:r>
              <a:rPr lang="en-US"/>
              <a:t>VMware vSphere: Install, Configure, Manage [V7]      |     7 - 95</a:t>
            </a:r>
            <a:endParaRPr lang="en-US" dirty="0"/>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pic>
        <p:nvPicPr>
          <p:cNvPr id="9" name="Content Placeholder 2|1999|602"/>
          <p:cNvPicPr>
            <a:picLocks noGrp="1" noChangeAspect="1"/>
          </p:cNvPicPr>
          <p:nvPr>
            <p:ph sz="half" idx="12"/>
          </p:nvPr>
        </p:nvPicPr>
        <p:blipFill>
          <a:blip r:embed="rId4"/>
          <a:stretch>
            <a:fillRect/>
          </a:stretch>
        </p:blipFill>
        <p:spPr>
          <a:xfrm>
            <a:off x="609600" y="1583697"/>
            <a:ext cx="10972800" cy="3304464"/>
          </a:xfrm>
          <a:prstGeom prst="rect">
            <a:avLst/>
          </a:prstGeom>
        </p:spPr>
      </p:pic>
      <p:sp>
        <p:nvSpPr>
          <p:cNvPr id="2" name="Title 1"/>
          <p:cNvSpPr>
            <a:spLocks noGrp="1"/>
          </p:cNvSpPr>
          <p:nvPr>
            <p:ph type="title"/>
          </p:nvPr>
        </p:nvSpPr>
        <p:spPr>
          <a:xfrm>
            <a:off x="609600" y="330200"/>
            <a:ext cx="10972800" cy="355600"/>
          </a:xfrm>
        </p:spPr>
        <p:txBody>
          <a:bodyPr/>
          <a:lstStyle/>
          <a:p>
            <a:r>
              <a:t>Discovering When to Consolidate Snapshots</a:t>
            </a:r>
          </a:p>
        </p:txBody>
      </p:sp>
      <p:sp>
        <p:nvSpPr>
          <p:cNvPr id="3" name="Content Placeholder 2"/>
          <p:cNvSpPr>
            <a:spLocks noGrp="1"/>
          </p:cNvSpPr>
          <p:nvPr>
            <p:ph idx="1"/>
          </p:nvPr>
        </p:nvSpPr>
        <p:spPr>
          <a:xfrm>
            <a:off x="609600" y="914400"/>
            <a:ext cx="10972800" cy="587830"/>
          </a:xfrm>
        </p:spPr>
        <p:txBody>
          <a:bodyPr>
            <a:noAutofit/>
          </a:bodyPr>
          <a:lstStyle/>
          <a:p>
            <a:pPr marL="0" indent="0">
              <a:buNone/>
            </a:pPr>
            <a:r>
              <a:t>On the </a:t>
            </a:r>
            <a:r>
              <a:rPr lang="en-US" sz="2000" b="1" dirty="0">
                <a:solidFill>
                  <a:srgbClr val="000000"/>
                </a:solidFill>
                <a:cs typeface="Courier New" pitchFamily="49" charset="0"/>
              </a:rPr>
              <a:t>Monitor</a:t>
            </a:r>
            <a:r>
              <a:t> tab under </a:t>
            </a:r>
            <a:r>
              <a:rPr lang="en-US" sz="2000" b="1" dirty="0">
                <a:solidFill>
                  <a:srgbClr val="000000"/>
                </a:solidFill>
                <a:cs typeface="Courier New" pitchFamily="49" charset="0"/>
              </a:rPr>
              <a:t>All Issues</a:t>
            </a:r>
            <a:r>
              <a:t> for the VM, a warning notifies you that a consolidation is required.</a:t>
            </a:r>
          </a:p>
        </p:txBody>
      </p:sp>
      <p:sp>
        <p:nvSpPr>
          <p:cNvPr id="7" name="Footer Placeholder 6">
            <a:extLst>
              <a:ext uri="{FF2B5EF4-FFF2-40B4-BE49-F238E27FC236}">
                <a16:creationId xmlns:a16="http://schemas.microsoft.com/office/drawing/2014/main" id="{3A98C190-4135-4A36-B60A-704147DB0E03}"/>
              </a:ext>
            </a:extLst>
          </p:cNvPr>
          <p:cNvSpPr>
            <a:spLocks noGrp="1"/>
          </p:cNvSpPr>
          <p:nvPr>
            <p:ph type="ftr" sz="quarter" idx="11"/>
          </p:nvPr>
        </p:nvSpPr>
        <p:spPr/>
        <p:txBody>
          <a:bodyPr/>
          <a:lstStyle/>
          <a:p>
            <a:pPr>
              <a:lnSpc>
                <a:spcPct val="90000"/>
              </a:lnSpc>
            </a:pPr>
            <a:r>
              <a:rPr lang="en-US"/>
              <a:t>VMware vSphere: Install, Configure, Manage [V7]      |     7 - 96</a:t>
            </a:r>
            <a:endParaRPr lang="en-US" dirty="0"/>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Consolidating Snapshots</a:t>
            </a:r>
          </a:p>
        </p:txBody>
      </p:sp>
      <p:pic>
        <p:nvPicPr>
          <p:cNvPr id="3" name="Content Placeholder 2|1306|710"/>
          <p:cNvPicPr>
            <a:picLocks noGrp="1" noChangeAspect="1"/>
          </p:cNvPicPr>
          <p:nvPr>
            <p:ph sz="half" idx="1"/>
          </p:nvPr>
        </p:nvPicPr>
        <p:blipFill>
          <a:blip r:embed="rId4"/>
          <a:stretch>
            <a:fillRect/>
          </a:stretch>
        </p:blipFill>
        <p:spPr>
          <a:xfrm>
            <a:off x="4277821" y="914400"/>
            <a:ext cx="7308000" cy="3972955"/>
          </a:xfrm>
          <a:prstGeom prst="rect">
            <a:avLst/>
          </a:prstGeom>
        </p:spPr>
      </p:pic>
      <p:sp>
        <p:nvSpPr>
          <p:cNvPr id="4" name="Content Placeholder 3"/>
          <p:cNvSpPr>
            <a:spLocks noGrp="1"/>
          </p:cNvSpPr>
          <p:nvPr>
            <p:ph sz="half" idx="2"/>
          </p:nvPr>
        </p:nvSpPr>
        <p:spPr>
          <a:xfrm>
            <a:off x="609600" y="914400"/>
            <a:ext cx="3636000" cy="546735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marL="0" indent="0">
              <a:buNone/>
            </a:pPr>
            <a:r>
              <a:t>After the snapshot consolidation warning appears, you can use the vSphere Client to consolidate the snapshots.</a:t>
            </a:r>
          </a:p>
          <a:p>
            <a:pPr marL="0" indent="0">
              <a:buNone/>
            </a:pPr>
            <a:r>
              <a:t>All snapshot delta disks are committed to the base disks.</a:t>
            </a:r>
          </a:p>
        </p:txBody>
      </p:sp>
      <p:sp>
        <p:nvSpPr>
          <p:cNvPr id="5" name="Footer Placeholder 4">
            <a:extLst>
              <a:ext uri="{FF2B5EF4-FFF2-40B4-BE49-F238E27FC236}">
                <a16:creationId xmlns:a16="http://schemas.microsoft.com/office/drawing/2014/main" id="{548F23CA-9C87-4559-89F8-42A3CC9D03F3}"/>
              </a:ext>
            </a:extLst>
          </p:cNvPr>
          <p:cNvSpPr>
            <a:spLocks noGrp="1"/>
          </p:cNvSpPr>
          <p:nvPr>
            <p:ph type="ftr" sz="quarter" idx="10"/>
          </p:nvPr>
        </p:nvSpPr>
        <p:spPr/>
        <p:txBody>
          <a:bodyPr/>
          <a:lstStyle/>
          <a:p>
            <a:pPr>
              <a:lnSpc>
                <a:spcPct val="90000"/>
              </a:lnSpc>
            </a:pPr>
            <a:r>
              <a:rPr lang="en-US"/>
              <a:t>VMware vSphere: Install, Configure, Manage [V7]      |     7 - 97</a:t>
            </a:r>
            <a:endParaRPr lang="en-US" dirty="0"/>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Lab 21: Working with Snapshots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Take VM snapshots, revert a VM to a different snapshot, and delete snapshots</a:t>
            </a:r>
          </a:p>
          <a:p>
            <a:pPr>
              <a:buFont typeface="+mj-lt"/>
              <a:buAutoNum type="arabicPeriod"/>
            </a:pPr>
            <a:r>
              <a:t>Take Snapshots of a Virtual Machine</a:t>
            </a:r>
          </a:p>
          <a:p>
            <a:pPr>
              <a:buFont typeface="+mj-lt"/>
              <a:buAutoNum type="arabicPeriod" startAt="2"/>
            </a:pPr>
            <a:r>
              <a:t>Add Files and Take Another Snapshot of a Virtual Machine</a:t>
            </a:r>
          </a:p>
          <a:p>
            <a:pPr>
              <a:buFont typeface="+mj-lt"/>
              <a:buAutoNum type="arabicPeriod" startAt="3"/>
            </a:pPr>
            <a:r>
              <a:t>Revert the Virtual Machine to a Snapshot</a:t>
            </a:r>
          </a:p>
          <a:p>
            <a:pPr>
              <a:buFont typeface="+mj-lt"/>
              <a:buAutoNum type="arabicPeriod" startAt="4"/>
            </a:pPr>
            <a:r>
              <a:t>Delete an Individual Snapshot</a:t>
            </a:r>
          </a:p>
          <a:p>
            <a:pPr>
              <a:buFont typeface="+mj-lt"/>
              <a:buAutoNum type="arabicPeriod" startAt="5"/>
            </a:pPr>
            <a:r>
              <a:t>Delete All Snapshots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7 - 98</a:t>
            </a:r>
            <a:endParaRPr lang="en-US" dirty="0"/>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7BBE-13CB-4E43-8281-B3F1E3EFF8CF}"/>
              </a:ext>
            </a:extLst>
          </p:cNvPr>
          <p:cNvSpPr>
            <a:spLocks noGrp="1"/>
          </p:cNvSpPr>
          <p:nvPr>
            <p:ph type="title"/>
          </p:nvPr>
        </p:nvSpPr>
        <p:spPr/>
        <p:txBody>
          <a:bodyPr anchor="ctr" anchorCtr="0"/>
          <a:lstStyle>
            <a:lvl1pPr>
              <a:lnSpc>
                <a:spcPct val="100000"/>
              </a:lnSpc>
              <a:defRPr/>
            </a:lvl1pPr>
          </a:lstStyle>
          <a:p>
            <a:r>
              <a:t>Review of Learner Objectives</a:t>
            </a:r>
          </a:p>
        </p:txBody>
      </p:sp>
      <p:sp>
        <p:nvSpPr>
          <p:cNvPr id="4" name="Text Placeholder 2">
            <a:extLst>
              <a:ext uri="{FF2B5EF4-FFF2-40B4-BE49-F238E27FC236}">
                <a16:creationId xmlns:a16="http://schemas.microsoft.com/office/drawing/2014/main" id="{074465FE-83A1-43BF-B460-8D70880BDE6E}"/>
              </a:ext>
            </a:extLst>
          </p:cNvPr>
          <p:cNvSpPr>
            <a:spLocks noGrp="1"/>
          </p:cNvSpPr>
          <p:nvPr>
            <p:ph idx="1"/>
          </p:nvPr>
        </p:nvSpPr>
        <p:spPr>
          <a:xfrm>
            <a:off x="609600" y="914400"/>
            <a:ext cx="10972800" cy="5467350"/>
          </a:xfrm>
          <a:prstGeom prst="rect">
            <a:avLst/>
          </a:prstGeom>
        </p:spPr>
        <p:txBody>
          <a:bodyPr vert="horz" lIns="0" tIns="0" rIns="0" bIns="0" rtlCol="0">
            <a:noAutofit/>
          </a:bodyPr>
          <a:lstStyle/>
          <a:p>
            <a:pPr marL="0" lvl="0" indent="0">
              <a:spcBef>
                <a:spcPts val="0"/>
              </a:spcBef>
              <a:spcAft>
                <a:spcPts val="0"/>
              </a:spcAft>
              <a:buNone/>
            </a:pPr>
            <a:r>
              <a:rPr lang="en-US" sz="2000" dirty="0">
                <a:solidFill>
                  <a:schemeClr val="tx2"/>
                </a:solidFill>
                <a:cs typeface="Calibri" pitchFamily="34" charset="0"/>
              </a:rPr>
              <a:t>After completing this lesson, you should be able to meet the following objectives:</a:t>
            </a:r>
          </a:p>
          <a:p>
            <a:pPr>
              <a:buFont typeface="Arial" pitchFamily="34" charset="0"/>
              <a:buChar char="•"/>
            </a:pPr>
            <a:r>
              <a:t>Take a snapshot of a virtual machine</a:t>
            </a:r>
          </a:p>
          <a:p>
            <a:pPr>
              <a:buFont typeface="Arial" pitchFamily="34" charset="0"/>
              <a:buChar char="•"/>
            </a:pPr>
            <a:r>
              <a:t>Manage multiple snapshots</a:t>
            </a:r>
          </a:p>
          <a:p>
            <a:pPr>
              <a:buFont typeface="Arial" pitchFamily="34" charset="0"/>
              <a:buChar char="•"/>
            </a:pPr>
            <a:r>
              <a:t>Delete virtual machine snapshots</a:t>
            </a:r>
          </a:p>
          <a:p>
            <a:pPr>
              <a:buFont typeface="Arial" pitchFamily="34" charset="0"/>
              <a:buChar char="•"/>
            </a:pPr>
            <a:r>
              <a:t>Consolidate snapshots</a:t>
            </a:r>
          </a:p>
        </p:txBody>
      </p:sp>
      <p:sp>
        <p:nvSpPr>
          <p:cNvPr id="7" name="Footer Placeholder 6">
            <a:extLst>
              <a:ext uri="{FF2B5EF4-FFF2-40B4-BE49-F238E27FC236}">
                <a16:creationId xmlns:a16="http://schemas.microsoft.com/office/drawing/2014/main" id="{D2F82163-5CBA-48E5-A22D-C030D5928FF3}"/>
              </a:ext>
            </a:extLst>
          </p:cNvPr>
          <p:cNvSpPr>
            <a:spLocks noGrp="1"/>
          </p:cNvSpPr>
          <p:nvPr>
            <p:ph type="ftr" sz="quarter" idx="10"/>
          </p:nvPr>
        </p:nvSpPr>
        <p:spPr/>
        <p:txBody>
          <a:bodyPr/>
          <a:lstStyle/>
          <a:p>
            <a:pPr>
              <a:lnSpc>
                <a:spcPct val="90000"/>
              </a:lnSpc>
            </a:pPr>
            <a:r>
              <a:rPr lang="en-US"/>
              <a:t>VMware vSphere: Install, Configure, Manage [V7]      |     7 - 99</a:t>
            </a:r>
            <a:endParaRPr lang="en-US"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SLIDE_COUNT" val="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15874</Words>
  <Application>Microsoft Office PowerPoint</Application>
  <PresentationFormat>Widescreen</PresentationFormat>
  <Paragraphs>1009</Paragraphs>
  <Slides>116</Slides>
  <Notes>116</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116</vt:i4>
      </vt:variant>
    </vt:vector>
  </HeadingPairs>
  <TitlesOfParts>
    <vt:vector size="121" baseType="lpstr">
      <vt:lpstr>Arial</vt:lpstr>
      <vt:lpstr>Times New Roman</vt:lpstr>
      <vt:lpstr>Calibri</vt:lpstr>
      <vt:lpstr>Courier New</vt:lpstr>
      <vt:lpstr>CORP_TEMPLATE_ILT</vt:lpstr>
      <vt:lpstr>Module 7: Virtual Machine Management</vt:lpstr>
      <vt:lpstr>Importance</vt:lpstr>
      <vt:lpstr>Module Lessons</vt:lpstr>
      <vt:lpstr>Virtual Beans: VM Management</vt:lpstr>
      <vt:lpstr>Lesson 1: Creating Templates and Clones</vt:lpstr>
      <vt:lpstr>Learner Objectives</vt:lpstr>
      <vt:lpstr>About Templates</vt:lpstr>
      <vt:lpstr>Creating a Template: Clone VM to Template</vt:lpstr>
      <vt:lpstr>Creating a Template: Convert VM to Template</vt:lpstr>
      <vt:lpstr>Creating a Template: Clone a Template</vt:lpstr>
      <vt:lpstr>Updating Templates</vt:lpstr>
      <vt:lpstr>Deploying VMs from a Template</vt:lpstr>
      <vt:lpstr>Cloning Virtual Machines</vt:lpstr>
      <vt:lpstr>Guest Operating System Customization</vt:lpstr>
      <vt:lpstr>About Customization Specifications</vt:lpstr>
      <vt:lpstr>Customizing the Guest Operating System</vt:lpstr>
      <vt:lpstr>About Instant Clones</vt:lpstr>
      <vt:lpstr>Use Cases for Instant Clones</vt:lpstr>
      <vt:lpstr>Lab 16: Using VM Templates: Creating Templates and Deploying VMs</vt:lpstr>
      <vt:lpstr>Review of Learner Objectives</vt:lpstr>
      <vt:lpstr>Lesson 2: Working with Content Libraries</vt:lpstr>
      <vt:lpstr>Learner Objectives</vt:lpstr>
      <vt:lpstr>About Content Libraries</vt:lpstr>
      <vt:lpstr>Benefits of Content Libraries</vt:lpstr>
      <vt:lpstr>Types of Content Libraries</vt:lpstr>
      <vt:lpstr>Adding VM Templates to a Content Library</vt:lpstr>
      <vt:lpstr>Deploying VMs from Templates in a Content Library</vt:lpstr>
      <vt:lpstr>Lab 17: Using Content Libraries</vt:lpstr>
      <vt:lpstr>Review of Learner Objectives</vt:lpstr>
      <vt:lpstr>Lesson 3: Modifying Virtual Machines</vt:lpstr>
      <vt:lpstr>Learner Objectives</vt:lpstr>
      <vt:lpstr>Modifying Virtual Machine Settings</vt:lpstr>
      <vt:lpstr>Hot-Pluggable Devices</vt:lpstr>
      <vt:lpstr>Dynamically Increasing Virtual Disk Size</vt:lpstr>
      <vt:lpstr>Inflating Thin-Provisioned Disks</vt:lpstr>
      <vt:lpstr>VM Options: General Settings</vt:lpstr>
      <vt:lpstr>VM Options: VMware Tools Settings</vt:lpstr>
      <vt:lpstr>VM Options: VM Boot Settings</vt:lpstr>
      <vt:lpstr>Removing VMs</vt:lpstr>
      <vt:lpstr>Lab 18: Modifying Virtual Machines</vt:lpstr>
      <vt:lpstr>Review of Learner Objectives</vt:lpstr>
      <vt:lpstr>Lesson 4: Migrating VMs with vSphere vMotion</vt:lpstr>
      <vt:lpstr>Learner Objectives</vt:lpstr>
      <vt:lpstr>About VM Migration</vt:lpstr>
      <vt:lpstr>About vSphere vMotion</vt:lpstr>
      <vt:lpstr>Enabling vSphere vMotion</vt:lpstr>
      <vt:lpstr>vSphere vMotion Migration Workflow</vt:lpstr>
      <vt:lpstr>VM Requirements for vSphere vMotion Migration</vt:lpstr>
      <vt:lpstr>Host Requirements for vSphere vMotion Migration (1)</vt:lpstr>
      <vt:lpstr>Host Requirements for vSphere vMotion Migration (2)</vt:lpstr>
      <vt:lpstr>Checking vSphere vMotion Errors</vt:lpstr>
      <vt:lpstr>Encrypted vSphere vMotion</vt:lpstr>
      <vt:lpstr>Cross vCenter Migrations</vt:lpstr>
      <vt:lpstr>Cross vCenter Migration Requirements</vt:lpstr>
      <vt:lpstr>Network Checks for Cross vCenter Migrations</vt:lpstr>
      <vt:lpstr>VMkernel Networking Layer and TCP/IP Stacks</vt:lpstr>
      <vt:lpstr>vSphere vMotion TCP/IP Stacks</vt:lpstr>
      <vt:lpstr>Long-Distance vSphere vMotion Migration</vt:lpstr>
      <vt:lpstr>Networking Prerequisites for Long-Distance vSphere vMotion</vt:lpstr>
      <vt:lpstr>Lab 19: vSphere vMotion Migrations</vt:lpstr>
      <vt:lpstr>Review of Learner Objectives</vt:lpstr>
      <vt:lpstr>Lesson 5: Enhanced vMotion Compatibility</vt:lpstr>
      <vt:lpstr>Learner Objectives</vt:lpstr>
      <vt:lpstr>CPU Constraints on vSphere vMotion Migration</vt:lpstr>
      <vt:lpstr>About Enhanced vMotion Compatibility</vt:lpstr>
      <vt:lpstr>Enhanced vMotion Compatibility Cluster Requirements</vt:lpstr>
      <vt:lpstr>Enabling EVC Mode on an Existing Cluster</vt:lpstr>
      <vt:lpstr>Changing the EVC Mode for a Cluster</vt:lpstr>
      <vt:lpstr>Virtual Machine EVC Mode</vt:lpstr>
      <vt:lpstr>Review of Learner Objectives</vt:lpstr>
      <vt:lpstr>Lesson 6: Migrating VMs with vSphere Storage vMotion</vt:lpstr>
      <vt:lpstr>Learner Objectives</vt:lpstr>
      <vt:lpstr>About vSphere Storage vMotion</vt:lpstr>
      <vt:lpstr>vSphere Storage vMotion In Action</vt:lpstr>
      <vt:lpstr>Identifying Storage Arrays That Support vSphere Storage APIs - Array Integration</vt:lpstr>
      <vt:lpstr>vSphere Storage vMotion Guidelines and Limitations</vt:lpstr>
      <vt:lpstr>Changing Both Compute Resource and Storage During Migration (1)</vt:lpstr>
      <vt:lpstr>Changing Both Compute Resource and Storage During Migration (2)</vt:lpstr>
      <vt:lpstr>Lab 20: vSphere Storage vMotion Migrations</vt:lpstr>
      <vt:lpstr>Review of Learner Objectives</vt:lpstr>
      <vt:lpstr>Lesson 7: Creating Virtual Machine Snapshots</vt:lpstr>
      <vt:lpstr>Learner Objectives</vt:lpstr>
      <vt:lpstr>VM Snapshots</vt:lpstr>
      <vt:lpstr>Taking Snapshots</vt:lpstr>
      <vt:lpstr>Types of Snapshots</vt:lpstr>
      <vt:lpstr>VM Snapshot Files</vt:lpstr>
      <vt:lpstr>VM Snapshot Files Example (1)</vt:lpstr>
      <vt:lpstr>VM Snapshot Files Example (2)</vt:lpstr>
      <vt:lpstr>VM Snapshot Files Example (3)</vt:lpstr>
      <vt:lpstr>Managing Snapshots</vt:lpstr>
      <vt:lpstr>Deleting VM Snapshots (1)</vt:lpstr>
      <vt:lpstr>Deleting VM Snapshots (2)</vt:lpstr>
      <vt:lpstr>Deleting VM Snapshots (3)</vt:lpstr>
      <vt:lpstr>Deleting All VM Snapshots</vt:lpstr>
      <vt:lpstr>About Snapshot Consolidation</vt:lpstr>
      <vt:lpstr>Discovering When to Consolidate Snapshots</vt:lpstr>
      <vt:lpstr>Consolidating Snapshots</vt:lpstr>
      <vt:lpstr>Lab 21: Working with Snapshots</vt:lpstr>
      <vt:lpstr>Review of Learner Objectives</vt:lpstr>
      <vt:lpstr>Lesson 8: vSphere Replication and Backup</vt:lpstr>
      <vt:lpstr>Learner Objectives</vt:lpstr>
      <vt:lpstr>About vSphere Replication</vt:lpstr>
      <vt:lpstr>About the vSphere Replication Appliance</vt:lpstr>
      <vt:lpstr>Replication Functions</vt:lpstr>
      <vt:lpstr>Deploying the vSphere Replication Appliance</vt:lpstr>
      <vt:lpstr>Configuring vSphere Replication for a Single VM</vt:lpstr>
      <vt:lpstr>Configuring Recovery Point Objective and Point in Time Instances</vt:lpstr>
      <vt:lpstr>Recovering Replicated VMs</vt:lpstr>
      <vt:lpstr>Backup and Restore Solution for VMs</vt:lpstr>
      <vt:lpstr>vSphere Storage APIs - Data Protection: Offloaded Backup Processing</vt:lpstr>
      <vt:lpstr>vSphere Storage APIs - Data Protection: Changed-Block Tracking</vt:lpstr>
      <vt:lpstr>Review of Learner Objectives</vt:lpstr>
      <vt:lpstr>Activity: Virtual Beans VM Management (1)</vt:lpstr>
      <vt:lpstr>Activity: Virtual Beans VM Management (2)</vt:lpstr>
      <vt:lpstr>Activity: Virtual Beans VM Management (3)</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2014-01-24T17:41:39Z</dcterms:created>
  <dcterms:modified xsi:type="dcterms:W3CDTF">2020-04-16T18:00:24Z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2020-04-13T20:37:47Z</vt:filetime>
  </property>
  <property fmtid="{D5CDD505-2E9C-101B-9397-08002B2CF9AE}" pid="6" name="PowerPoint Output Version">
    <vt:lpwstr>2020.3 Build 20200317.0544</vt:lpwstr>
  </property>
</Properties>
</file>